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4"/>
  </p:notesMasterIdLst>
  <p:handoutMasterIdLst>
    <p:handoutMasterId r:id="rId25"/>
  </p:handoutMasterIdLst>
  <p:sldIdLst>
    <p:sldId id="451" r:id="rId2"/>
    <p:sldId id="256" r:id="rId3"/>
    <p:sldId id="453" r:id="rId4"/>
    <p:sldId id="435" r:id="rId5"/>
    <p:sldId id="446" r:id="rId6"/>
    <p:sldId id="444" r:id="rId7"/>
    <p:sldId id="445" r:id="rId8"/>
    <p:sldId id="405" r:id="rId9"/>
    <p:sldId id="442" r:id="rId10"/>
    <p:sldId id="257" r:id="rId11"/>
    <p:sldId id="415" r:id="rId12"/>
    <p:sldId id="406" r:id="rId13"/>
    <p:sldId id="437" r:id="rId14"/>
    <p:sldId id="438" r:id="rId15"/>
    <p:sldId id="394" r:id="rId16"/>
    <p:sldId id="450" r:id="rId17"/>
    <p:sldId id="332" r:id="rId18"/>
    <p:sldId id="410" r:id="rId19"/>
    <p:sldId id="412" r:id="rId20"/>
    <p:sldId id="447" r:id="rId21"/>
    <p:sldId id="448" r:id="rId22"/>
    <p:sldId id="454"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8" autoAdjust="0"/>
    <p:restoredTop sz="98585" autoAdjust="0"/>
  </p:normalViewPr>
  <p:slideViewPr>
    <p:cSldViewPr snapToGrid="0" snapToObjects="1" showGuides="1">
      <p:cViewPr>
        <p:scale>
          <a:sx n="90" d="100"/>
          <a:sy n="90" d="100"/>
        </p:scale>
        <p:origin x="-762" y="-6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417912-F452-6B4E-9787-A9AF32A95D50}" type="datetimeFigureOut">
              <a:rPr lang="en-US" smtClean="0"/>
              <a:t>4/14/2019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2C9F5C-3DF5-0943-86EC-9408D47C2FE4}" type="slidenum">
              <a:rPr lang="en-US" smtClean="0"/>
              <a:t>‹#›</a:t>
            </a:fld>
            <a:endParaRPr lang="en-US"/>
          </a:p>
        </p:txBody>
      </p:sp>
    </p:spTree>
    <p:extLst>
      <p:ext uri="{BB962C8B-B14F-4D97-AF65-F5344CB8AC3E}">
        <p14:creationId xmlns:p14="http://schemas.microsoft.com/office/powerpoint/2010/main" val="766372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DDAF09-B736-CD45-A279-3C78E26B8CE8}" type="datetimeFigureOut">
              <a:rPr lang="en-US" smtClean="0"/>
              <a:pPr/>
              <a:t>4/14/2019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407E1-0BCE-F840-8C0D-6E83A21CE6A2}" type="slidenum">
              <a:rPr lang="en-US" smtClean="0"/>
              <a:pPr/>
              <a:t>‹#›</a:t>
            </a:fld>
            <a:endParaRPr lang="en-US"/>
          </a:p>
        </p:txBody>
      </p:sp>
    </p:spTree>
    <p:extLst>
      <p:ext uri="{BB962C8B-B14F-4D97-AF65-F5344CB8AC3E}">
        <p14:creationId xmlns:p14="http://schemas.microsoft.com/office/powerpoint/2010/main" val="7803459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a:t>
            </a:fld>
            <a:endParaRPr lang="en-US"/>
          </a:p>
        </p:txBody>
      </p:sp>
    </p:spTree>
    <p:extLst>
      <p:ext uri="{BB962C8B-B14F-4D97-AF65-F5344CB8AC3E}">
        <p14:creationId xmlns:p14="http://schemas.microsoft.com/office/powerpoint/2010/main" val="2879709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10</a:t>
            </a:fld>
            <a:endParaRPr lang="en-US"/>
          </a:p>
        </p:txBody>
      </p:sp>
    </p:spTree>
    <p:extLst>
      <p:ext uri="{BB962C8B-B14F-4D97-AF65-F5344CB8AC3E}">
        <p14:creationId xmlns:p14="http://schemas.microsoft.com/office/powerpoint/2010/main" val="51276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pPr/>
              <a:t>11</a:t>
            </a:fld>
            <a:endParaRPr lang="en-US"/>
          </a:p>
        </p:txBody>
      </p:sp>
    </p:spTree>
    <p:extLst>
      <p:ext uri="{BB962C8B-B14F-4D97-AF65-F5344CB8AC3E}">
        <p14:creationId xmlns:p14="http://schemas.microsoft.com/office/powerpoint/2010/main" val="205718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12</a:t>
            </a:fld>
            <a:endParaRPr lang="en-US"/>
          </a:p>
        </p:txBody>
      </p:sp>
    </p:spTree>
    <p:extLst>
      <p:ext uri="{BB962C8B-B14F-4D97-AF65-F5344CB8AC3E}">
        <p14:creationId xmlns:p14="http://schemas.microsoft.com/office/powerpoint/2010/main" val="38079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pPr/>
              <a:t>13</a:t>
            </a:fld>
            <a:endParaRPr lang="en-US"/>
          </a:p>
        </p:txBody>
      </p:sp>
    </p:spTree>
    <p:extLst>
      <p:ext uri="{BB962C8B-B14F-4D97-AF65-F5344CB8AC3E}">
        <p14:creationId xmlns:p14="http://schemas.microsoft.com/office/powerpoint/2010/main" val="167192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14</a:t>
            </a:fld>
            <a:endParaRPr lang="en-US"/>
          </a:p>
        </p:txBody>
      </p:sp>
    </p:spTree>
    <p:extLst>
      <p:ext uri="{BB962C8B-B14F-4D97-AF65-F5344CB8AC3E}">
        <p14:creationId xmlns:p14="http://schemas.microsoft.com/office/powerpoint/2010/main" val="325880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15</a:t>
            </a:fld>
            <a:endParaRPr lang="en-US"/>
          </a:p>
        </p:txBody>
      </p:sp>
    </p:spTree>
    <p:extLst>
      <p:ext uri="{BB962C8B-B14F-4D97-AF65-F5344CB8AC3E}">
        <p14:creationId xmlns:p14="http://schemas.microsoft.com/office/powerpoint/2010/main" val="1505169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16</a:t>
            </a:fld>
            <a:endParaRPr lang="en-US"/>
          </a:p>
        </p:txBody>
      </p:sp>
    </p:spTree>
    <p:extLst>
      <p:ext uri="{BB962C8B-B14F-4D97-AF65-F5344CB8AC3E}">
        <p14:creationId xmlns:p14="http://schemas.microsoft.com/office/powerpoint/2010/main" val="380796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17</a:t>
            </a:fld>
            <a:endParaRPr lang="en-US"/>
          </a:p>
        </p:txBody>
      </p:sp>
    </p:spTree>
    <p:extLst>
      <p:ext uri="{BB962C8B-B14F-4D97-AF65-F5344CB8AC3E}">
        <p14:creationId xmlns:p14="http://schemas.microsoft.com/office/powerpoint/2010/main" val="4281884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18</a:t>
            </a:fld>
            <a:endParaRPr lang="en-US"/>
          </a:p>
        </p:txBody>
      </p:sp>
    </p:spTree>
    <p:extLst>
      <p:ext uri="{BB962C8B-B14F-4D97-AF65-F5344CB8AC3E}">
        <p14:creationId xmlns:p14="http://schemas.microsoft.com/office/powerpoint/2010/main" val="428188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19</a:t>
            </a:fld>
            <a:endParaRPr lang="en-US"/>
          </a:p>
        </p:txBody>
      </p:sp>
    </p:spTree>
    <p:extLst>
      <p:ext uri="{BB962C8B-B14F-4D97-AF65-F5344CB8AC3E}">
        <p14:creationId xmlns:p14="http://schemas.microsoft.com/office/powerpoint/2010/main" val="428188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2</a:t>
            </a:fld>
            <a:endParaRPr lang="en-US"/>
          </a:p>
        </p:txBody>
      </p:sp>
    </p:spTree>
    <p:extLst>
      <p:ext uri="{BB962C8B-B14F-4D97-AF65-F5344CB8AC3E}">
        <p14:creationId xmlns:p14="http://schemas.microsoft.com/office/powerpoint/2010/main" val="2879709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20</a:t>
            </a:fld>
            <a:endParaRPr lang="en-US"/>
          </a:p>
        </p:txBody>
      </p:sp>
    </p:spTree>
    <p:extLst>
      <p:ext uri="{BB962C8B-B14F-4D97-AF65-F5344CB8AC3E}">
        <p14:creationId xmlns:p14="http://schemas.microsoft.com/office/powerpoint/2010/main" val="428188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21</a:t>
            </a:fld>
            <a:endParaRPr lang="en-US"/>
          </a:p>
        </p:txBody>
      </p:sp>
    </p:spTree>
    <p:extLst>
      <p:ext uri="{BB962C8B-B14F-4D97-AF65-F5344CB8AC3E}">
        <p14:creationId xmlns:p14="http://schemas.microsoft.com/office/powerpoint/2010/main" val="4281884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22</a:t>
            </a:fld>
            <a:endParaRPr lang="en-US"/>
          </a:p>
        </p:txBody>
      </p:sp>
    </p:spTree>
    <p:extLst>
      <p:ext uri="{BB962C8B-B14F-4D97-AF65-F5344CB8AC3E}">
        <p14:creationId xmlns:p14="http://schemas.microsoft.com/office/powerpoint/2010/main" val="428188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3</a:t>
            </a:fld>
            <a:endParaRPr lang="en-US"/>
          </a:p>
        </p:txBody>
      </p:sp>
    </p:spTree>
    <p:extLst>
      <p:ext uri="{BB962C8B-B14F-4D97-AF65-F5344CB8AC3E}">
        <p14:creationId xmlns:p14="http://schemas.microsoft.com/office/powerpoint/2010/main" val="287970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4</a:t>
            </a:fld>
            <a:endParaRPr lang="en-US"/>
          </a:p>
        </p:txBody>
      </p:sp>
    </p:spTree>
    <p:extLst>
      <p:ext uri="{BB962C8B-B14F-4D97-AF65-F5344CB8AC3E}">
        <p14:creationId xmlns:p14="http://schemas.microsoft.com/office/powerpoint/2010/main" val="325880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5</a:t>
            </a:fld>
            <a:endParaRPr lang="en-US"/>
          </a:p>
        </p:txBody>
      </p:sp>
    </p:spTree>
    <p:extLst>
      <p:ext uri="{BB962C8B-B14F-4D97-AF65-F5344CB8AC3E}">
        <p14:creationId xmlns:p14="http://schemas.microsoft.com/office/powerpoint/2010/main" val="325880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6</a:t>
            </a:fld>
            <a:endParaRPr lang="en-US"/>
          </a:p>
        </p:txBody>
      </p:sp>
    </p:spTree>
    <p:extLst>
      <p:ext uri="{BB962C8B-B14F-4D97-AF65-F5344CB8AC3E}">
        <p14:creationId xmlns:p14="http://schemas.microsoft.com/office/powerpoint/2010/main" val="150516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7</a:t>
            </a:fld>
            <a:endParaRPr lang="en-US"/>
          </a:p>
        </p:txBody>
      </p:sp>
    </p:spTree>
    <p:extLst>
      <p:ext uri="{BB962C8B-B14F-4D97-AF65-F5344CB8AC3E}">
        <p14:creationId xmlns:p14="http://schemas.microsoft.com/office/powerpoint/2010/main" val="150516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8</a:t>
            </a:fld>
            <a:endParaRPr lang="en-US"/>
          </a:p>
        </p:txBody>
      </p:sp>
    </p:spTree>
    <p:extLst>
      <p:ext uri="{BB962C8B-B14F-4D97-AF65-F5344CB8AC3E}">
        <p14:creationId xmlns:p14="http://schemas.microsoft.com/office/powerpoint/2010/main" val="150516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5720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Rol Johnson, Atlanta 4/2/2019</a:t>
            </a:r>
            <a:endParaRPr lang="en-US"/>
          </a:p>
        </p:txBody>
      </p:sp>
      <p:sp>
        <p:nvSpPr>
          <p:cNvPr id="6" name="Slide Number Placeholder 5"/>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Rol Johnson, Atlanta 4/2/2019</a:t>
            </a:r>
            <a:endParaRPr lang="en-US"/>
          </a:p>
        </p:txBody>
      </p:sp>
      <p:sp>
        <p:nvSpPr>
          <p:cNvPr id="6" name="Slide Number Placeholder 5"/>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Rol Johnson, Atlanta 4/2/2019</a:t>
            </a:r>
            <a:endParaRPr lang="en-US"/>
          </a:p>
        </p:txBody>
      </p:sp>
      <p:sp>
        <p:nvSpPr>
          <p:cNvPr id="6" name="Slide Number Placeholder 5"/>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Rol Johnson, Atlanta 4/2/2019</a:t>
            </a:r>
            <a:endParaRPr lang="en-US"/>
          </a:p>
        </p:txBody>
      </p:sp>
      <p:sp>
        <p:nvSpPr>
          <p:cNvPr id="6" name="Slide Number Placeholder 5"/>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Rol Johnson, Atlanta 4/2/2019</a:t>
            </a:r>
            <a:endParaRPr lang="en-US"/>
          </a:p>
        </p:txBody>
      </p:sp>
      <p:sp>
        <p:nvSpPr>
          <p:cNvPr id="6" name="Slide Number Placeholder 5"/>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Rol Johnson, Atlanta 4/2/2019</a:t>
            </a:r>
            <a:endParaRPr lang="en-US"/>
          </a:p>
        </p:txBody>
      </p:sp>
      <p:sp>
        <p:nvSpPr>
          <p:cNvPr id="7" name="Slide Number Placeholder 6"/>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Rol Johnson, Atlanta 4/2/2019</a:t>
            </a:r>
            <a:endParaRPr lang="en-US"/>
          </a:p>
        </p:txBody>
      </p:sp>
      <p:sp>
        <p:nvSpPr>
          <p:cNvPr id="9" name="Slide Number Placeholder 8"/>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Rol Johnson, Atlanta 4/2/2019</a:t>
            </a:r>
            <a:endParaRPr lang="en-US"/>
          </a:p>
        </p:txBody>
      </p:sp>
      <p:sp>
        <p:nvSpPr>
          <p:cNvPr id="5" name="Slide Number Placeholder 4"/>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Rol Johnson, Atlanta 4/2/2019</a:t>
            </a:r>
            <a:endParaRPr lang="en-US"/>
          </a:p>
        </p:txBody>
      </p:sp>
      <p:sp>
        <p:nvSpPr>
          <p:cNvPr id="4" name="Slide Number Placeholder 3"/>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Rol Johnson, Atlanta 4/2/2019</a:t>
            </a:r>
            <a:endParaRPr lang="en-US"/>
          </a:p>
        </p:txBody>
      </p:sp>
      <p:sp>
        <p:nvSpPr>
          <p:cNvPr id="7" name="Slide Number Placeholder 6"/>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Rol Johnson, Atlanta 4/2/2019</a:t>
            </a:r>
            <a:endParaRPr lang="en-US"/>
          </a:p>
        </p:txBody>
      </p:sp>
      <p:sp>
        <p:nvSpPr>
          <p:cNvPr id="7" name="Slide Number Placeholder 6"/>
          <p:cNvSpPr>
            <a:spLocks noGrp="1"/>
          </p:cNvSpPr>
          <p:nvPr>
            <p:ph type="sldNum" sz="quarter" idx="12"/>
          </p:nvPr>
        </p:nvSpPr>
        <p:spPr/>
        <p:txBody>
          <a:bodyPr/>
          <a:lstStyle/>
          <a:p>
            <a:fld id="{AE3BB9BE-A5A4-E841-8480-D6FAD22CB6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1253" y="10916"/>
            <a:ext cx="7579275" cy="634667"/>
          </a:xfrm>
          <a:prstGeom prst="rect">
            <a:avLst/>
          </a:prstGeom>
          <a:gradFill flip="none" rotWithShape="1">
            <a:gsLst>
              <a:gs pos="48000">
                <a:schemeClr val="accent6">
                  <a:lumMod val="60000"/>
                  <a:lumOff val="40000"/>
                </a:schemeClr>
              </a:gs>
              <a:gs pos="99000">
                <a:schemeClr val="bg1">
                  <a:lumMod val="65000"/>
                </a:schemeClr>
              </a:gs>
              <a:gs pos="0">
                <a:schemeClr val="bg1"/>
              </a:gs>
            </a:gsLst>
            <a:lin ang="0" scaled="1"/>
            <a:tileRect/>
          </a:gra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E3BB9BE-A5A4-E841-8480-D6FAD22CB6B2}" type="slidenum">
              <a:rPr lang="en-US" smtClean="0"/>
              <a:pPr/>
              <a:t>‹#›</a:t>
            </a:fld>
            <a:endParaRPr lang="en-US"/>
          </a:p>
        </p:txBody>
      </p:sp>
      <p:grpSp>
        <p:nvGrpSpPr>
          <p:cNvPr id="8" name="Group 3"/>
          <p:cNvGrpSpPr>
            <a:grpSpLocks/>
          </p:cNvGrpSpPr>
          <p:nvPr userDrawn="1"/>
        </p:nvGrpSpPr>
        <p:grpSpPr bwMode="auto">
          <a:xfrm>
            <a:off x="25403" y="76200"/>
            <a:ext cx="1759481" cy="628650"/>
            <a:chOff x="3840" y="3216"/>
            <a:chExt cx="133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2" name="Oval 6"/>
              <p:cNvSpPr>
                <a:spLocks noChangeArrowheads="1"/>
              </p:cNvSpPr>
              <p:nvPr/>
            </p:nvSpPr>
            <p:spPr bwMode="auto">
              <a:xfrm>
                <a:off x="1152" y="288"/>
                <a:ext cx="960" cy="6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Rectangle 7"/>
              <p:cNvSpPr>
                <a:spLocks noChangeAspect="1" noChangeArrowheads="1"/>
              </p:cNvSpPr>
              <p:nvPr/>
            </p:nvSpPr>
            <p:spPr bwMode="auto">
              <a:xfrm>
                <a:off x="1152" y="624"/>
                <a:ext cx="960" cy="1200"/>
              </a:xfrm>
              <a:prstGeom prst="rect">
                <a:avLst/>
              </a:prstGeom>
              <a:solidFill>
                <a:srgbClr val="0000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10" name="Text Box 9"/>
            <p:cNvSpPr txBox="1">
              <a:spLocks noChangeArrowheads="1"/>
            </p:cNvSpPr>
            <p:nvPr/>
          </p:nvSpPr>
          <p:spPr bwMode="auto">
            <a:xfrm>
              <a:off x="4164" y="3360"/>
              <a:ext cx="100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dirty="0">
                  <a:solidFill>
                    <a:srgbClr val="0000FF"/>
                  </a:solidFill>
                  <a:latin typeface="Times New Roman" pitchFamily="18" charset="0"/>
                </a:rPr>
                <a:t>Muons, Inc</a:t>
              </a:r>
              <a:r>
                <a:rPr lang="en-US" sz="1600" b="1" i="1" dirty="0">
                  <a:solidFill>
                    <a:srgbClr val="66CCFF"/>
                  </a:solidFill>
                  <a:latin typeface="Times New Roman" pitchFamily="18" charset="0"/>
                </a:rPr>
                <a:t>.</a:t>
              </a:r>
            </a:p>
          </p:txBody>
        </p:sp>
      </p:gr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400">
                <a:solidFill>
                  <a:srgbClr val="0000FF"/>
                </a:solidFill>
              </a:defRPr>
            </a:lvl1pPr>
          </a:lstStyle>
          <a:p>
            <a:r>
              <a:rPr lang="en-US" smtClean="0"/>
              <a:t>Rol Johnson, Atlanta 4/2/2019</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600" kern="1200">
          <a:solidFill>
            <a:schemeClr val="tx1"/>
          </a:solidFill>
          <a:latin typeface="Avenir Light"/>
          <a:ea typeface="+mj-ea"/>
          <a:cs typeface="Avenir Light"/>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uonsin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fo.ornl.gov/sites/publications/Files/Pub117081.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as.org/blogs/security/2017/11/ssmp201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8" y="735119"/>
            <a:ext cx="8552019" cy="1366838"/>
          </a:xfrm>
        </p:spPr>
        <p:txBody>
          <a:bodyPr>
            <a:normAutofit fontScale="90000"/>
          </a:bodyPr>
          <a:lstStyle/>
          <a:p>
            <a:r>
              <a:rPr lang="en-US" dirty="0" smtClean="0"/>
              <a:t>SRF Linacs Driving Subcritical MS Reactors</a:t>
            </a:r>
            <a:br>
              <a:rPr lang="en-US" dirty="0" smtClean="0"/>
            </a:br>
            <a:r>
              <a:rPr lang="en-US" dirty="0" smtClean="0"/>
              <a:t>vision: Burning LWR SNF On 65 US Sites </a:t>
            </a:r>
            <a:br>
              <a:rPr lang="en-US" dirty="0" smtClean="0"/>
            </a:br>
            <a:r>
              <a:rPr lang="en-US" dirty="0" smtClean="0"/>
              <a:t>path to vision: Burning Pu at SRNL</a:t>
            </a:r>
            <a:endParaRPr lang="en-US" dirty="0"/>
          </a:p>
        </p:txBody>
      </p:sp>
      <p:sp>
        <p:nvSpPr>
          <p:cNvPr id="3" name="Subtitle 2"/>
          <p:cNvSpPr>
            <a:spLocks noGrp="1"/>
          </p:cNvSpPr>
          <p:nvPr>
            <p:ph type="subTitle" idx="1"/>
          </p:nvPr>
        </p:nvSpPr>
        <p:spPr/>
        <p:txBody>
          <a:bodyPr>
            <a:normAutofit/>
          </a:bodyPr>
          <a:lstStyle/>
          <a:p>
            <a:r>
              <a:rPr lang="en-US" dirty="0" smtClean="0"/>
              <a:t>Rolland Johnson</a:t>
            </a:r>
          </a:p>
          <a:p>
            <a:r>
              <a:rPr lang="en-US" dirty="0" smtClean="0"/>
              <a:t>Muons, Inc.  - </a:t>
            </a:r>
            <a:r>
              <a:rPr lang="en-US" dirty="0" smtClean="0">
                <a:hlinkClick r:id="rId3"/>
              </a:rPr>
              <a:t>http://muonsinc.com/</a:t>
            </a:r>
            <a:endParaRPr lang="en-US" dirty="0" smtClean="0"/>
          </a:p>
        </p:txBody>
      </p:sp>
      <p:sp>
        <p:nvSpPr>
          <p:cNvPr id="4" name="Footer Placeholder 3"/>
          <p:cNvSpPr>
            <a:spLocks noGrp="1"/>
          </p:cNvSpPr>
          <p:nvPr>
            <p:ph type="ftr" sz="quarter" idx="11"/>
          </p:nvPr>
        </p:nvSpPr>
        <p:spPr/>
        <p:txBody>
          <a:bodyPr/>
          <a:lstStyle/>
          <a:p>
            <a:r>
              <a:rPr lang="en-US" smtClean="0"/>
              <a:t>Rol Johnson, Atlanta 4/2/2019</a:t>
            </a:r>
            <a:endParaRPr lang="en-US"/>
          </a:p>
        </p:txBody>
      </p:sp>
      <p:sp>
        <p:nvSpPr>
          <p:cNvPr id="5" name="Slide Number Placeholder 4"/>
          <p:cNvSpPr>
            <a:spLocks noGrp="1"/>
          </p:cNvSpPr>
          <p:nvPr>
            <p:ph type="sldNum" sz="quarter" idx="12"/>
          </p:nvPr>
        </p:nvSpPr>
        <p:spPr/>
        <p:txBody>
          <a:bodyPr/>
          <a:lstStyle/>
          <a:p>
            <a:fld id="{AE3BB9BE-A5A4-E841-8480-D6FAD22CB6B2}" type="slidenum">
              <a:rPr lang="en-US" smtClean="0"/>
              <a:pPr/>
              <a:t>1</a:t>
            </a:fld>
            <a:endParaRPr lang="en-US"/>
          </a:p>
        </p:txBody>
      </p:sp>
    </p:spTree>
    <p:extLst>
      <p:ext uri="{BB962C8B-B14F-4D97-AF65-F5344CB8AC3E}">
        <p14:creationId xmlns:p14="http://schemas.microsoft.com/office/powerpoint/2010/main" val="782973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26" y="1391"/>
            <a:ext cx="7444603" cy="634667"/>
          </a:xfrm>
        </p:spPr>
        <p:txBody>
          <a:bodyPr>
            <a:normAutofit fontScale="90000"/>
          </a:bodyPr>
          <a:lstStyle/>
          <a:p>
            <a:r>
              <a:rPr lang="en-US" dirty="0" smtClean="0"/>
              <a:t>ORNL Molten Salt Reactor Experiment</a:t>
            </a:r>
            <a:endParaRPr lang="en-US" dirty="0"/>
          </a:p>
        </p:txBody>
      </p:sp>
      <p:pic>
        <p:nvPicPr>
          <p:cNvPr id="7" name="Picture 1"/>
          <p:cNvPicPr>
            <a:picLocks noGrp="1" noChangeAspect="1"/>
          </p:cNvPicPr>
          <p:nvPr>
            <p:ph idx="1"/>
          </p:nvPr>
        </p:nvPicPr>
        <p:blipFill>
          <a:blip r:embed="rId3">
            <a:extLst>
              <a:ext uri="{28A0092B-C50C-407E-A947-70E740481C1C}">
                <a14:useLocalDpi xmlns:a14="http://schemas.microsoft.com/office/drawing/2010/main" val="0"/>
              </a:ext>
            </a:extLst>
          </a:blip>
          <a:srcRect t="22430" b="22430"/>
          <a:stretch>
            <a:fillRect/>
          </a:stretch>
        </p:blipFill>
        <p:spPr bwMode="auto">
          <a:xfrm>
            <a:off x="444030" y="679137"/>
            <a:ext cx="4915517" cy="228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68733" y="3056197"/>
            <a:ext cx="8242769" cy="1785104"/>
          </a:xfrm>
          <a:prstGeom prst="rect">
            <a:avLst/>
          </a:prstGeom>
          <a:noFill/>
        </p:spPr>
        <p:txBody>
          <a:bodyPr wrap="square" rtlCol="0">
            <a:spAutoFit/>
          </a:bodyPr>
          <a:lstStyle/>
          <a:p>
            <a:pPr marL="168275" indent="-168275">
              <a:spcBef>
                <a:spcPts val="300"/>
              </a:spcBef>
              <a:buFont typeface="Arial"/>
              <a:buChar char="•"/>
            </a:pPr>
            <a:r>
              <a:rPr lang="en-US" sz="2000" dirty="0" smtClean="0"/>
              <a:t>Molten Salt Reactor Experiment operated at ORNL,1964-1969.</a:t>
            </a:r>
          </a:p>
          <a:p>
            <a:pPr marL="168275" indent="-168275">
              <a:spcBef>
                <a:spcPts val="300"/>
              </a:spcBef>
              <a:buFont typeface="Arial"/>
              <a:buChar char="•"/>
            </a:pPr>
            <a:r>
              <a:rPr lang="en-US" sz="2000" dirty="0" smtClean="0"/>
              <a:t>Demonstrated the key aspects of using molten salt fuel.</a:t>
            </a:r>
          </a:p>
          <a:p>
            <a:pPr marL="168275" indent="-168275">
              <a:spcBef>
                <a:spcPts val="300"/>
              </a:spcBef>
              <a:buFont typeface="Arial"/>
              <a:buChar char="•"/>
            </a:pPr>
            <a:r>
              <a:rPr lang="en-US" sz="2000" dirty="0" smtClean="0"/>
              <a:t>Critical reactor tested with three different fuels.</a:t>
            </a:r>
          </a:p>
          <a:p>
            <a:pPr marL="168275" indent="-168275">
              <a:spcBef>
                <a:spcPts val="300"/>
              </a:spcBef>
              <a:buFont typeface="Arial"/>
              <a:buChar char="•"/>
            </a:pPr>
            <a:r>
              <a:rPr lang="en-US" sz="2000" dirty="0" smtClean="0"/>
              <a:t>Mu*STAR based on MSRE parameters-Temperature, graphite, </a:t>
            </a:r>
            <a:r>
              <a:rPr lang="en-US" sz="2000" dirty="0" err="1" smtClean="0"/>
              <a:t>Hastelloy</a:t>
            </a:r>
            <a:r>
              <a:rPr lang="en-US" sz="2000" dirty="0" smtClean="0"/>
              <a:t>-N</a:t>
            </a:r>
          </a:p>
          <a:p>
            <a:pPr marL="168275" indent="-168275">
              <a:spcBef>
                <a:spcPts val="300"/>
              </a:spcBef>
              <a:buFont typeface="Arial"/>
              <a:buChar char="•"/>
            </a:pPr>
            <a:r>
              <a:rPr lang="en-US" sz="2000" dirty="0" smtClean="0"/>
              <a:t>Graphite MSRE core ¼ linear dimension of Mu*STAR, 4</a:t>
            </a:r>
            <a:r>
              <a:rPr lang="en-US" sz="2000" baseline="30000" dirty="0" smtClean="0"/>
              <a:t>3</a:t>
            </a:r>
            <a:r>
              <a:rPr lang="en-US" sz="2000" dirty="0" smtClean="0"/>
              <a:t> = 64 times Power</a:t>
            </a:r>
            <a:endParaRPr lang="en-US" sz="2000" dirty="0"/>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9627" y="679138"/>
            <a:ext cx="2313825" cy="226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lvl="0"/>
            <a:r>
              <a:rPr lang="en-US" smtClean="0"/>
              <a:t>Rol Johnson, Atlanta 4/2/2019</a:t>
            </a:r>
            <a:endParaRPr lang="en-US" dirty="0"/>
          </a:p>
        </p:txBody>
      </p:sp>
      <p:sp>
        <p:nvSpPr>
          <p:cNvPr id="4" name="Slide Number Placeholder 3"/>
          <p:cNvSpPr>
            <a:spLocks noGrp="1"/>
          </p:cNvSpPr>
          <p:nvPr>
            <p:ph type="sldNum" sz="quarter" idx="12"/>
          </p:nvPr>
        </p:nvSpPr>
        <p:spPr/>
        <p:txBody>
          <a:bodyPr/>
          <a:lstStyle/>
          <a:p>
            <a:fld id="{AE3BB9BE-A5A4-E841-8480-D6FAD22CB6B2}" type="slidenum">
              <a:rPr lang="en-US" smtClean="0"/>
              <a:pPr/>
              <a:t>10</a:t>
            </a:fld>
            <a:endParaRPr lang="en-US"/>
          </a:p>
        </p:txBody>
      </p:sp>
    </p:spTree>
    <p:extLst>
      <p:ext uri="{BB962C8B-B14F-4D97-AF65-F5344CB8AC3E}">
        <p14:creationId xmlns:p14="http://schemas.microsoft.com/office/powerpoint/2010/main" val="1460135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10909" t="16471" r="4545" b="7059"/>
          <a:stretch>
            <a:fillRect/>
          </a:stretch>
        </p:blipFill>
        <p:spPr>
          <a:xfrm>
            <a:off x="705691" y="669248"/>
            <a:ext cx="7830053" cy="4104418"/>
          </a:xfrm>
          <a:prstGeom prst="rect">
            <a:avLst/>
          </a:prstGeom>
        </p:spPr>
      </p:pic>
      <p:sp>
        <p:nvSpPr>
          <p:cNvPr id="6" name="TextBox 5"/>
          <p:cNvSpPr txBox="1"/>
          <p:nvPr/>
        </p:nvSpPr>
        <p:spPr>
          <a:xfrm>
            <a:off x="2360632" y="1"/>
            <a:ext cx="6783368" cy="646331"/>
          </a:xfrm>
          <a:prstGeom prst="rect">
            <a:avLst/>
          </a:prstGeom>
          <a:gradFill flip="none" rotWithShape="1">
            <a:gsLst>
              <a:gs pos="0">
                <a:schemeClr val="bg1"/>
              </a:gs>
              <a:gs pos="100000">
                <a:schemeClr val="bg1">
                  <a:lumMod val="65000"/>
                </a:schemeClr>
              </a:gs>
              <a:gs pos="50000">
                <a:schemeClr val="accent6">
                  <a:lumMod val="60000"/>
                  <a:lumOff val="40000"/>
                </a:schemeClr>
              </a:gs>
            </a:gsLst>
            <a:lin ang="0" scaled="1"/>
            <a:tileRect/>
          </a:gradFill>
        </p:spPr>
        <p:txBody>
          <a:bodyPr wrap="square" rtlCol="0">
            <a:spAutoFit/>
          </a:bodyPr>
          <a:lstStyle/>
          <a:p>
            <a:pPr algn="ctr"/>
            <a:r>
              <a:rPr lang="en-US" sz="3600" dirty="0" smtClean="0">
                <a:latin typeface="Avenir Light"/>
                <a:cs typeface="Avenir Light"/>
              </a:rPr>
              <a:t>Molten Salt Eutectic Fuel</a:t>
            </a:r>
            <a:endParaRPr lang="en-US" sz="3600" dirty="0">
              <a:latin typeface="Avenir Light"/>
              <a:cs typeface="Avenir Light"/>
            </a:endParaRPr>
          </a:p>
        </p:txBody>
      </p:sp>
      <p:sp>
        <p:nvSpPr>
          <p:cNvPr id="2" name="Footer Placeholder 1"/>
          <p:cNvSpPr>
            <a:spLocks noGrp="1"/>
          </p:cNvSpPr>
          <p:nvPr>
            <p:ph type="ftr" sz="quarter" idx="11"/>
          </p:nvPr>
        </p:nvSpPr>
        <p:spPr/>
        <p:txBody>
          <a:bodyPr/>
          <a:lstStyle/>
          <a:p>
            <a:pPr lvl="0"/>
            <a:r>
              <a:rPr lang="en-US" smtClean="0"/>
              <a:t>Rol Johnson, Atlanta 4/2/2019</a:t>
            </a:r>
            <a:endParaRPr lang="en-US" dirty="0"/>
          </a:p>
        </p:txBody>
      </p:sp>
      <p:sp>
        <p:nvSpPr>
          <p:cNvPr id="3" name="Slide Number Placeholder 2"/>
          <p:cNvSpPr>
            <a:spLocks noGrp="1"/>
          </p:cNvSpPr>
          <p:nvPr>
            <p:ph type="sldNum" sz="quarter" idx="12"/>
          </p:nvPr>
        </p:nvSpPr>
        <p:spPr/>
        <p:txBody>
          <a:bodyPr/>
          <a:lstStyle/>
          <a:p>
            <a:fld id="{AE3BB9BE-A5A4-E841-8480-D6FAD22CB6B2}" type="slidenum">
              <a:rPr lang="en-US" smtClean="0"/>
              <a:pPr/>
              <a:t>11</a:t>
            </a:fld>
            <a:endParaRPr lang="en-US"/>
          </a:p>
        </p:txBody>
      </p:sp>
    </p:spTree>
    <p:extLst>
      <p:ext uri="{BB962C8B-B14F-4D97-AF65-F5344CB8AC3E}">
        <p14:creationId xmlns:p14="http://schemas.microsoft.com/office/powerpoint/2010/main" val="137134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734692" y="635229"/>
            <a:ext cx="7983822" cy="4111638"/>
          </a:xfrm>
          <a:prstGeom prst="rect">
            <a:avLst/>
          </a:prstGeom>
        </p:spPr>
      </p:pic>
      <p:sp>
        <p:nvSpPr>
          <p:cNvPr id="2" name="Title 1"/>
          <p:cNvSpPr>
            <a:spLocks noGrp="1"/>
          </p:cNvSpPr>
          <p:nvPr>
            <p:ph type="title"/>
          </p:nvPr>
        </p:nvSpPr>
        <p:spPr>
          <a:xfrm>
            <a:off x="1565058" y="562"/>
            <a:ext cx="7579275" cy="634667"/>
          </a:xfrm>
        </p:spPr>
        <p:txBody>
          <a:bodyPr>
            <a:normAutofit fontScale="90000"/>
          </a:bodyPr>
          <a:lstStyle/>
          <a:p>
            <a:r>
              <a:rPr lang="en-US" dirty="0" smtClean="0"/>
              <a:t>Reactor Concept</a:t>
            </a:r>
            <a:endParaRPr lang="en-US" dirty="0"/>
          </a:p>
        </p:txBody>
      </p:sp>
      <p:sp>
        <p:nvSpPr>
          <p:cNvPr id="3" name="Footer Placeholder 2"/>
          <p:cNvSpPr>
            <a:spLocks noGrp="1"/>
          </p:cNvSpPr>
          <p:nvPr>
            <p:ph type="ftr" sz="quarter" idx="11"/>
          </p:nvPr>
        </p:nvSpPr>
        <p:spPr/>
        <p:txBody>
          <a:bodyPr/>
          <a:lstStyle/>
          <a:p>
            <a:pPr lvl="0"/>
            <a:r>
              <a:rPr lang="en-US" smtClean="0"/>
              <a:t>Rol Johnson, Atlanta 4/2/2019</a:t>
            </a:r>
            <a:endParaRPr lang="en-US" dirty="0"/>
          </a:p>
        </p:txBody>
      </p:sp>
      <p:sp>
        <p:nvSpPr>
          <p:cNvPr id="23" name="TextBox 22"/>
          <p:cNvSpPr txBox="1"/>
          <p:nvPr/>
        </p:nvSpPr>
        <p:spPr>
          <a:xfrm>
            <a:off x="829419" y="4642993"/>
            <a:ext cx="2474658" cy="276999"/>
          </a:xfrm>
          <a:prstGeom prst="rect">
            <a:avLst/>
          </a:prstGeom>
          <a:noFill/>
        </p:spPr>
        <p:txBody>
          <a:bodyPr wrap="square" rtlCol="0">
            <a:spAutoFit/>
          </a:bodyPr>
          <a:lstStyle/>
          <a:p>
            <a:r>
              <a:rPr lang="en-US" sz="1200" b="1" dirty="0" smtClean="0"/>
              <a:t>No penetrations below level of fuel</a:t>
            </a:r>
            <a:endParaRPr lang="en-US" sz="1200" b="1" dirty="0"/>
          </a:p>
        </p:txBody>
      </p:sp>
      <p:sp>
        <p:nvSpPr>
          <p:cNvPr id="7" name="TextBox 6"/>
          <p:cNvSpPr txBox="1"/>
          <p:nvPr/>
        </p:nvSpPr>
        <p:spPr>
          <a:xfrm>
            <a:off x="5769786" y="4285097"/>
            <a:ext cx="2948728" cy="523220"/>
          </a:xfrm>
          <a:prstGeom prst="rect">
            <a:avLst/>
          </a:prstGeom>
          <a:noFill/>
        </p:spPr>
        <p:txBody>
          <a:bodyPr wrap="square" rtlCol="0">
            <a:spAutoFit/>
          </a:bodyPr>
          <a:lstStyle/>
          <a:p>
            <a:r>
              <a:rPr lang="en-US" sz="1400" dirty="0" smtClean="0"/>
              <a:t>C. D. Bowman, R.B. </a:t>
            </a:r>
            <a:r>
              <a:rPr lang="en-US" sz="1400" dirty="0" err="1" smtClean="0"/>
              <a:t>Vogelaar</a:t>
            </a:r>
            <a:r>
              <a:rPr lang="en-US" sz="1400" dirty="0" smtClean="0"/>
              <a:t>, </a:t>
            </a:r>
          </a:p>
          <a:p>
            <a:r>
              <a:rPr lang="en-US" sz="1400" dirty="0" smtClean="0"/>
              <a:t>et al., 2010 HB of NE</a:t>
            </a:r>
            <a:endParaRPr lang="en-US" sz="1400" dirty="0"/>
          </a:p>
        </p:txBody>
      </p:sp>
      <p:sp>
        <p:nvSpPr>
          <p:cNvPr id="4" name="Slide Number Placeholder 3"/>
          <p:cNvSpPr>
            <a:spLocks noGrp="1"/>
          </p:cNvSpPr>
          <p:nvPr>
            <p:ph type="sldNum" sz="quarter" idx="12"/>
          </p:nvPr>
        </p:nvSpPr>
        <p:spPr/>
        <p:txBody>
          <a:bodyPr/>
          <a:lstStyle/>
          <a:p>
            <a:fld id="{AE3BB9BE-A5A4-E841-8480-D6FAD22CB6B2}" type="slidenum">
              <a:rPr lang="en-US" smtClean="0"/>
              <a:pPr/>
              <a:t>12</a:t>
            </a:fld>
            <a:endParaRPr lang="en-US"/>
          </a:p>
        </p:txBody>
      </p:sp>
    </p:spTree>
    <p:extLst>
      <p:ext uri="{BB962C8B-B14F-4D97-AF65-F5344CB8AC3E}">
        <p14:creationId xmlns:p14="http://schemas.microsoft.com/office/powerpoint/2010/main" val="3665712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6366" y="1"/>
            <a:ext cx="7417634" cy="646331"/>
          </a:xfrm>
          <a:prstGeom prst="rect">
            <a:avLst/>
          </a:prstGeom>
          <a:gradFill flip="none" rotWithShape="1">
            <a:gsLst>
              <a:gs pos="0">
                <a:schemeClr val="bg1"/>
              </a:gs>
              <a:gs pos="100000">
                <a:schemeClr val="bg1">
                  <a:lumMod val="65000"/>
                </a:schemeClr>
              </a:gs>
              <a:gs pos="50000">
                <a:schemeClr val="accent6">
                  <a:lumMod val="60000"/>
                  <a:lumOff val="40000"/>
                </a:schemeClr>
              </a:gs>
            </a:gsLst>
            <a:lin ang="0" scaled="1"/>
            <a:tileRect/>
          </a:gradFill>
        </p:spPr>
        <p:txBody>
          <a:bodyPr wrap="square" rtlCol="0">
            <a:spAutoFit/>
          </a:bodyPr>
          <a:lstStyle/>
          <a:p>
            <a:r>
              <a:rPr lang="en-US" sz="3600" dirty="0" smtClean="0">
                <a:latin typeface="Avenir Light"/>
                <a:cs typeface="Avenir Light"/>
              </a:rPr>
              <a:t>Underground </a:t>
            </a:r>
            <a:r>
              <a:rPr lang="en-US" sz="3600" dirty="0" err="1" smtClean="0">
                <a:latin typeface="Avenir Light"/>
                <a:cs typeface="Avenir Light"/>
              </a:rPr>
              <a:t>Linac</a:t>
            </a:r>
            <a:r>
              <a:rPr lang="en-US" sz="3600" dirty="0" smtClean="0">
                <a:latin typeface="Avenir Light"/>
                <a:cs typeface="Avenir Light"/>
              </a:rPr>
              <a:t> and Reactors</a:t>
            </a:r>
            <a:endParaRPr lang="en-US" sz="3600" dirty="0">
              <a:latin typeface="Avenir Light"/>
              <a:cs typeface="Avenir Light"/>
            </a:endParaRPr>
          </a:p>
        </p:txBody>
      </p:sp>
      <p:sp>
        <p:nvSpPr>
          <p:cNvPr id="3" name="Footer Placeholder 2"/>
          <p:cNvSpPr>
            <a:spLocks noGrp="1"/>
          </p:cNvSpPr>
          <p:nvPr>
            <p:ph type="ftr" sz="quarter" idx="11"/>
          </p:nvPr>
        </p:nvSpPr>
        <p:spPr/>
        <p:txBody>
          <a:bodyPr/>
          <a:lstStyle/>
          <a:p>
            <a:pPr lvl="0"/>
            <a:r>
              <a:rPr lang="en-US" smtClean="0"/>
              <a:t>Rol Johnson, Atlanta 4/2/2019</a:t>
            </a:r>
            <a:endParaRPr lang="en-US" dirty="0"/>
          </a:p>
        </p:txBody>
      </p:sp>
      <p:pic>
        <p:nvPicPr>
          <p:cNvPr id="8" name="Picture 7"/>
          <p:cNvPicPr/>
          <p:nvPr/>
        </p:nvPicPr>
        <p:blipFill rotWithShape="1">
          <a:blip r:embed="rId3">
            <a:extLst>
              <a:ext uri="{28A0092B-C50C-407E-A947-70E740481C1C}">
                <a14:useLocalDpi xmlns:a14="http://schemas.microsoft.com/office/drawing/2010/main" val="0"/>
              </a:ext>
            </a:extLst>
          </a:blip>
          <a:srcRect b="13015"/>
          <a:stretch/>
        </p:blipFill>
        <p:spPr>
          <a:xfrm>
            <a:off x="792832" y="533538"/>
            <a:ext cx="7241203" cy="4233725"/>
          </a:xfrm>
          <a:prstGeom prst="rect">
            <a:avLst/>
          </a:prstGeom>
        </p:spPr>
      </p:pic>
      <p:sp>
        <p:nvSpPr>
          <p:cNvPr id="2" name="Slide Number Placeholder 1"/>
          <p:cNvSpPr>
            <a:spLocks noGrp="1"/>
          </p:cNvSpPr>
          <p:nvPr>
            <p:ph type="sldNum" sz="quarter" idx="12"/>
          </p:nvPr>
        </p:nvSpPr>
        <p:spPr/>
        <p:txBody>
          <a:bodyPr/>
          <a:lstStyle/>
          <a:p>
            <a:fld id="{AE3BB9BE-A5A4-E841-8480-D6FAD22CB6B2}" type="slidenum">
              <a:rPr lang="en-US" smtClean="0"/>
              <a:pPr/>
              <a:t>13</a:t>
            </a:fld>
            <a:endParaRPr lang="en-US"/>
          </a:p>
        </p:txBody>
      </p:sp>
    </p:spTree>
    <p:extLst>
      <p:ext uri="{BB962C8B-B14F-4D97-AF65-F5344CB8AC3E}">
        <p14:creationId xmlns:p14="http://schemas.microsoft.com/office/powerpoint/2010/main" val="227976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26" y="-8732"/>
            <a:ext cx="7479263" cy="801689"/>
          </a:xfrm>
        </p:spPr>
        <p:txBody>
          <a:bodyPr>
            <a:normAutofit fontScale="90000"/>
          </a:bodyPr>
          <a:lstStyle/>
          <a:p>
            <a:pPr lvl="0">
              <a:defRPr/>
            </a:pPr>
            <a:r>
              <a:rPr lang="en-US" sz="2800" dirty="0"/>
              <a:t>SRF Linacs Driving Subcritical MS Reactors</a:t>
            </a:r>
            <a:r>
              <a:rPr lang="en-US" sz="2800" dirty="0" smtClean="0"/>
              <a:t/>
            </a:r>
            <a:br>
              <a:rPr lang="en-US" sz="2800" dirty="0" smtClean="0"/>
            </a:br>
            <a:r>
              <a:rPr lang="en-US" sz="2800" dirty="0" smtClean="0"/>
              <a:t>Why This Approach is Superior </a:t>
            </a:r>
            <a:endParaRPr lang="en-US" sz="2667" dirty="0">
              <a:solidFill>
                <a:srgbClr val="400080"/>
              </a:solidFill>
            </a:endParaRPr>
          </a:p>
        </p:txBody>
      </p:sp>
      <p:sp>
        <p:nvSpPr>
          <p:cNvPr id="3" name="Content Placeholder 2"/>
          <p:cNvSpPr>
            <a:spLocks noGrp="1"/>
          </p:cNvSpPr>
          <p:nvPr>
            <p:ph idx="1"/>
          </p:nvPr>
        </p:nvSpPr>
        <p:spPr>
          <a:xfrm>
            <a:off x="470580" y="951522"/>
            <a:ext cx="8567710" cy="3897875"/>
          </a:xfrm>
        </p:spPr>
        <p:txBody>
          <a:bodyPr>
            <a:normAutofit fontScale="62500" lnSpcReduction="20000"/>
          </a:bodyPr>
          <a:lstStyle/>
          <a:p>
            <a:pPr marL="0" indent="0" eaLnBrk="0" fontAlgn="base" hangingPunct="0">
              <a:spcBef>
                <a:spcPct val="0"/>
              </a:spcBef>
              <a:spcAft>
                <a:spcPct val="0"/>
              </a:spcAft>
              <a:buNone/>
            </a:pPr>
            <a:r>
              <a:rPr lang="en-US" dirty="0" smtClean="0">
                <a:latin typeface="Arial" charset="0"/>
              </a:rPr>
              <a:t>	</a:t>
            </a:r>
            <a:r>
              <a:rPr lang="en-US" dirty="0" smtClean="0"/>
              <a:t>				</a:t>
            </a:r>
            <a:r>
              <a:rPr lang="en-US" u="sng" dirty="0" smtClean="0"/>
              <a:t>Deepest Burn </a:t>
            </a:r>
            <a:r>
              <a:rPr lang="en-US" dirty="0" smtClean="0"/>
              <a:t>– Unique to SC </a:t>
            </a:r>
            <a:r>
              <a:rPr lang="en-US" dirty="0" err="1" smtClean="0"/>
              <a:t>Linac</a:t>
            </a:r>
            <a:r>
              <a:rPr lang="en-US" dirty="0" smtClean="0"/>
              <a:t> &amp; Mu*S</a:t>
            </a:r>
          </a:p>
          <a:p>
            <a:pPr marL="285750" indent="-285750" eaLnBrk="0" fontAlgn="base" hangingPunct="0">
              <a:spcBef>
                <a:spcPct val="0"/>
              </a:spcBef>
              <a:spcAft>
                <a:spcPct val="0"/>
              </a:spcAft>
              <a:buFont typeface="Arial" panose="020B0604020202020204" pitchFamily="34" charset="0"/>
              <a:buChar char="•"/>
            </a:pPr>
            <a:r>
              <a:rPr lang="en-US" dirty="0" smtClean="0"/>
              <a:t>Driven by Superconducting RF Linacs </a:t>
            </a:r>
          </a:p>
          <a:p>
            <a:pPr marL="685800" lvl="1" eaLnBrk="0" fontAlgn="base" hangingPunct="0">
              <a:spcBef>
                <a:spcPct val="0"/>
              </a:spcBef>
              <a:spcAft>
                <a:spcPct val="0"/>
              </a:spcAft>
              <a:buFont typeface="Arial" panose="020B0604020202020204" pitchFamily="34" charset="0"/>
              <a:buChar char="•"/>
            </a:pPr>
            <a:r>
              <a:rPr lang="en-US" sz="2800" dirty="0" smtClean="0"/>
              <a:t>Newest technology for highest proton power (&gt;25 MW)</a:t>
            </a:r>
          </a:p>
          <a:p>
            <a:pPr marL="285750" indent="-285750" eaLnBrk="0" fontAlgn="base" hangingPunct="0">
              <a:spcBef>
                <a:spcPct val="0"/>
              </a:spcBef>
              <a:spcAft>
                <a:spcPct val="0"/>
              </a:spcAft>
              <a:buFont typeface="Arial" panose="020B0604020202020204" pitchFamily="34" charset="0"/>
              <a:buChar char="•"/>
            </a:pPr>
            <a:r>
              <a:rPr lang="en-US" dirty="0" smtClean="0"/>
              <a:t>Molten Fluoride Salt Fuel Reactor (</a:t>
            </a:r>
            <a:r>
              <a:rPr lang="en-US" dirty="0" smtClean="0">
                <a:solidFill>
                  <a:prstClr val="black"/>
                </a:solidFill>
              </a:rPr>
              <a:t>MSRE experience)</a:t>
            </a:r>
            <a:endParaRPr lang="en-US" dirty="0" smtClean="0"/>
          </a:p>
          <a:p>
            <a:pPr marL="685800" lvl="1" eaLnBrk="0" fontAlgn="base" hangingPunct="0">
              <a:spcBef>
                <a:spcPct val="0"/>
              </a:spcBef>
              <a:spcAft>
                <a:spcPct val="0"/>
              </a:spcAft>
              <a:buFont typeface="Arial" panose="020B0604020202020204" pitchFamily="34" charset="0"/>
              <a:buChar char="•"/>
            </a:pPr>
            <a:r>
              <a:rPr lang="en-US" sz="2800" dirty="0" smtClean="0"/>
              <a:t>Accommodates short beam interruptions</a:t>
            </a:r>
          </a:p>
          <a:p>
            <a:pPr marL="285750" lvl="0" indent="-285750" eaLnBrk="0" fontAlgn="base" hangingPunct="0">
              <a:spcBef>
                <a:spcPct val="0"/>
              </a:spcBef>
              <a:spcAft>
                <a:spcPct val="0"/>
              </a:spcAft>
              <a:buFont typeface="Arial" panose="020B0604020202020204" pitchFamily="34" charset="0"/>
              <a:buChar char="•"/>
            </a:pPr>
            <a:r>
              <a:rPr lang="en-US" dirty="0"/>
              <a:t>Internal Spallation target</a:t>
            </a:r>
          </a:p>
          <a:p>
            <a:pPr marL="685800" lvl="1" eaLnBrk="0" fontAlgn="base" hangingPunct="0">
              <a:spcBef>
                <a:spcPct val="0"/>
              </a:spcBef>
              <a:spcAft>
                <a:spcPct val="0"/>
              </a:spcAft>
              <a:buFont typeface="Arial" panose="020B0604020202020204" pitchFamily="34" charset="0"/>
              <a:buChar char="•"/>
            </a:pPr>
            <a:r>
              <a:rPr lang="en-US" sz="2800" dirty="0"/>
              <a:t>Amplifies neutron flux by factor of &gt;30</a:t>
            </a:r>
          </a:p>
          <a:p>
            <a:pPr marL="285750" indent="-285750" eaLnBrk="0" fontAlgn="base" hangingPunct="0">
              <a:spcBef>
                <a:spcPct val="0"/>
              </a:spcBef>
              <a:spcAft>
                <a:spcPct val="0"/>
              </a:spcAft>
              <a:buFont typeface="Arial" panose="020B0604020202020204" pitchFamily="34" charset="0"/>
              <a:buChar char="•"/>
            </a:pPr>
            <a:r>
              <a:rPr lang="en-US" dirty="0"/>
              <a:t>Graphite moderated thermal neutron spectrum</a:t>
            </a:r>
          </a:p>
          <a:p>
            <a:pPr marL="685800" lvl="1" eaLnBrk="0" fontAlgn="base" hangingPunct="0">
              <a:spcBef>
                <a:spcPct val="0"/>
              </a:spcBef>
              <a:spcAft>
                <a:spcPct val="0"/>
              </a:spcAft>
              <a:buFont typeface="Arial" panose="020B0604020202020204" pitchFamily="34" charset="0"/>
              <a:buChar char="•"/>
            </a:pPr>
            <a:r>
              <a:rPr lang="en-US" sz="2800" dirty="0"/>
              <a:t>Less sensitivity to fission products</a:t>
            </a:r>
          </a:p>
          <a:p>
            <a:pPr marL="400050" lvl="1" indent="0" eaLnBrk="0" fontAlgn="base" hangingPunct="0">
              <a:spcBef>
                <a:spcPct val="0"/>
              </a:spcBef>
              <a:spcAft>
                <a:spcPct val="0"/>
              </a:spcAft>
              <a:buNone/>
            </a:pPr>
            <a:r>
              <a:rPr lang="en-US" sz="2800" dirty="0"/>
              <a:t>	</a:t>
            </a:r>
            <a:r>
              <a:rPr lang="en-US" sz="2800" dirty="0" smtClean="0"/>
              <a:t>			</a:t>
            </a:r>
            <a:r>
              <a:rPr lang="en-US" sz="2800" dirty="0"/>
              <a:t>	</a:t>
            </a:r>
            <a:r>
              <a:rPr lang="en-US" sz="2800" u="sng" dirty="0" smtClean="0"/>
              <a:t>New Features</a:t>
            </a:r>
          </a:p>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rPr>
              <a:t>Subcritical - defense in depth by controlling fuel </a:t>
            </a:r>
            <a:r>
              <a:rPr lang="en-US" dirty="0" smtClean="0">
                <a:solidFill>
                  <a:prstClr val="black"/>
                </a:solidFill>
              </a:rPr>
              <a:t>reactivity</a:t>
            </a:r>
          </a:p>
          <a:p>
            <a:pPr marL="685800" lvl="1" eaLnBrk="0" fontAlgn="base" hangingPunct="0">
              <a:spcBef>
                <a:spcPct val="0"/>
              </a:spcBef>
              <a:spcAft>
                <a:spcPct val="0"/>
              </a:spcAft>
              <a:buFont typeface="Arial" panose="020B0604020202020204" pitchFamily="34" charset="0"/>
              <a:buChar char="•"/>
            </a:pPr>
            <a:r>
              <a:rPr lang="en-US" sz="2800" dirty="0" smtClean="0">
                <a:solidFill>
                  <a:prstClr val="black"/>
                </a:solidFill>
              </a:rPr>
              <a:t>Fission turned off by switching the accelerator off</a:t>
            </a:r>
            <a:endParaRPr lang="en-US" sz="2800" dirty="0">
              <a:solidFill>
                <a:prstClr val="black"/>
              </a:solidFill>
            </a:endParaRPr>
          </a:p>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rPr>
              <a:t>Continuous removal of volatile </a:t>
            </a:r>
            <a:r>
              <a:rPr lang="en-US" dirty="0" smtClean="0">
                <a:solidFill>
                  <a:prstClr val="black"/>
                </a:solidFill>
              </a:rPr>
              <a:t>radioisotopes</a:t>
            </a:r>
          </a:p>
          <a:p>
            <a:pPr marL="285750" indent="-285750" eaLnBrk="0" fontAlgn="base" hangingPunct="0">
              <a:spcBef>
                <a:spcPct val="0"/>
              </a:spcBef>
              <a:spcAft>
                <a:spcPct val="0"/>
              </a:spcAft>
              <a:buFont typeface="Arial" panose="020B0604020202020204" pitchFamily="34" charset="0"/>
              <a:buChar char="•"/>
            </a:pPr>
            <a:r>
              <a:rPr lang="en-US" dirty="0" smtClean="0">
                <a:solidFill>
                  <a:prstClr val="black"/>
                </a:solidFill>
              </a:rPr>
              <a:t>Versatile reactor design accommodates many fuels</a:t>
            </a:r>
            <a:endParaRPr lang="en-US" dirty="0">
              <a:solidFill>
                <a:prstClr val="black"/>
              </a:solidFill>
            </a:endParaRPr>
          </a:p>
          <a:p>
            <a:pPr marL="0" indent="0" eaLnBrk="0" fontAlgn="base" hangingPunct="0">
              <a:spcBef>
                <a:spcPct val="0"/>
              </a:spcBef>
              <a:spcAft>
                <a:spcPct val="0"/>
              </a:spcAft>
              <a:buNone/>
            </a:pPr>
            <a:r>
              <a:rPr lang="en-US" dirty="0"/>
              <a:t>	</a:t>
            </a:r>
            <a:r>
              <a:rPr lang="en-US" dirty="0" smtClean="0"/>
              <a:t>				</a:t>
            </a:r>
            <a:r>
              <a:rPr lang="en-US" u="sng" dirty="0" smtClean="0"/>
              <a:t>2 Examples of Deep Burn (compare to LWRs)</a:t>
            </a:r>
          </a:p>
          <a:p>
            <a:pPr marL="285750" eaLnBrk="0" fontAlgn="base" hangingPunct="0">
              <a:spcBef>
                <a:spcPct val="0"/>
              </a:spcBef>
              <a:spcAft>
                <a:spcPct val="0"/>
              </a:spcAft>
              <a:buFont typeface="Arial" panose="020B0604020202020204" pitchFamily="34" charset="0"/>
              <a:buChar char="•"/>
            </a:pPr>
            <a:r>
              <a:rPr lang="en-US" dirty="0">
                <a:solidFill>
                  <a:prstClr val="black"/>
                </a:solidFill>
              </a:rPr>
              <a:t>Burning SNF on LWR sites for energy security, clean-up</a:t>
            </a:r>
          </a:p>
          <a:p>
            <a:pPr marL="285750" eaLnBrk="0" fontAlgn="base" hangingPunct="0">
              <a:spcBef>
                <a:spcPct val="0"/>
              </a:spcBef>
              <a:spcAft>
                <a:spcPct val="0"/>
              </a:spcAft>
              <a:buFont typeface="Arial" panose="020B0604020202020204" pitchFamily="34" charset="0"/>
              <a:buChar char="•"/>
            </a:pPr>
            <a:r>
              <a:rPr lang="en-US" dirty="0">
                <a:solidFill>
                  <a:prstClr val="black"/>
                </a:solidFill>
              </a:rPr>
              <a:t>Burning Pu for tritium needed for weapon security, clean-up</a:t>
            </a:r>
          </a:p>
          <a:p>
            <a:pPr marL="400050" lvl="1" indent="0" eaLnBrk="0" fontAlgn="base" hangingPunct="0">
              <a:spcBef>
                <a:spcPct val="0"/>
              </a:spcBef>
              <a:spcAft>
                <a:spcPct val="0"/>
              </a:spcAft>
              <a:buNone/>
            </a:pPr>
            <a:endParaRPr lang="en-US" dirty="0" smtClean="0">
              <a:latin typeface="Arial" charset="0"/>
            </a:endParaRPr>
          </a:p>
          <a:p>
            <a:pPr marL="0" indent="0" eaLnBrk="0" fontAlgn="base" hangingPunct="0">
              <a:spcBef>
                <a:spcPct val="0"/>
              </a:spcBef>
              <a:spcAft>
                <a:spcPct val="0"/>
              </a:spcAft>
              <a:buNone/>
            </a:pPr>
            <a:endParaRPr lang="en-US" sz="800" dirty="0" smtClean="0">
              <a:latin typeface="Arial" charset="0"/>
            </a:endParaRPr>
          </a:p>
          <a:p>
            <a:pPr lvl="1" eaLnBrk="0" fontAlgn="base" hangingPunct="0">
              <a:spcBef>
                <a:spcPct val="0"/>
              </a:spcBef>
              <a:spcAft>
                <a:spcPct val="0"/>
              </a:spcAft>
              <a:buFont typeface="Arial" panose="020B0604020202020204" pitchFamily="34" charset="0"/>
              <a:buChar char="•"/>
            </a:pPr>
            <a:endParaRPr lang="en-US" sz="800" dirty="0">
              <a:latin typeface="Arial" charset="0"/>
            </a:endParaRPr>
          </a:p>
        </p:txBody>
      </p:sp>
      <p:sp>
        <p:nvSpPr>
          <p:cNvPr id="4" name="Footer Placeholder 3"/>
          <p:cNvSpPr>
            <a:spLocks noGrp="1"/>
          </p:cNvSpPr>
          <p:nvPr>
            <p:ph type="ftr" sz="quarter" idx="11"/>
          </p:nvPr>
        </p:nvSpPr>
        <p:spPr/>
        <p:txBody>
          <a:bodyPr/>
          <a:lstStyle/>
          <a:p>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14</a:t>
            </a:fld>
            <a:endParaRPr lang="en-US"/>
          </a:p>
        </p:txBody>
      </p:sp>
    </p:spTree>
    <p:extLst>
      <p:ext uri="{BB962C8B-B14F-4D97-AF65-F5344CB8AC3E}">
        <p14:creationId xmlns:p14="http://schemas.microsoft.com/office/powerpoint/2010/main" val="5715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26" y="-8732"/>
            <a:ext cx="7541174" cy="801689"/>
          </a:xfrm>
        </p:spPr>
        <p:txBody>
          <a:bodyPr>
            <a:normAutofit fontScale="90000"/>
          </a:bodyPr>
          <a:lstStyle/>
          <a:p>
            <a:pPr lvl="0" algn="l">
              <a:defRPr/>
            </a:pPr>
            <a:r>
              <a:rPr lang="en-US" sz="2800" dirty="0" smtClean="0"/>
              <a:t>		  Deep Burn Example #1 </a:t>
            </a:r>
            <a:br>
              <a:rPr lang="en-US" sz="2800" dirty="0" smtClean="0"/>
            </a:br>
            <a:r>
              <a:rPr lang="en-US" sz="2800" dirty="0" smtClean="0"/>
              <a:t>		 New Economics for SNF </a:t>
            </a:r>
            <a:endParaRPr lang="en-US" sz="2667" dirty="0">
              <a:solidFill>
                <a:srgbClr val="400080"/>
              </a:solidFill>
            </a:endParaRPr>
          </a:p>
        </p:txBody>
      </p:sp>
      <p:sp>
        <p:nvSpPr>
          <p:cNvPr id="3" name="Content Placeholder 2"/>
          <p:cNvSpPr>
            <a:spLocks noGrp="1"/>
          </p:cNvSpPr>
          <p:nvPr>
            <p:ph idx="1"/>
          </p:nvPr>
        </p:nvSpPr>
        <p:spPr>
          <a:xfrm>
            <a:off x="0" y="869388"/>
            <a:ext cx="9144000" cy="3897875"/>
          </a:xfrm>
        </p:spPr>
        <p:txBody>
          <a:bodyPr>
            <a:normAutofit fontScale="40000" lnSpcReduction="20000"/>
          </a:bodyPr>
          <a:lstStyle/>
          <a:p>
            <a:pPr lvl="1">
              <a:buFont typeface="Arial" panose="020B0604020202020204" pitchFamily="34" charset="0"/>
              <a:buChar char="•"/>
            </a:pPr>
            <a:r>
              <a:rPr lang="en-US" sz="3600" dirty="0" smtClean="0">
                <a:latin typeface="Arial" panose="020B0604020202020204" pitchFamily="34" charset="0"/>
                <a:cs typeface="Arial" panose="020B0604020202020204" pitchFamily="34" charset="0"/>
              </a:rPr>
              <a:t>Convert </a:t>
            </a:r>
            <a:r>
              <a:rPr lang="en-US" sz="3600" dirty="0">
                <a:latin typeface="Arial" panose="020B0604020202020204" pitchFamily="34" charset="0"/>
                <a:cs typeface="Arial" panose="020B0604020202020204" pitchFamily="34" charset="0"/>
              </a:rPr>
              <a:t>LWR SNF into molten fluoride salt </a:t>
            </a:r>
            <a:r>
              <a:rPr lang="en-US" sz="3600" dirty="0" smtClean="0">
                <a:latin typeface="Arial" panose="020B0604020202020204" pitchFamily="34" charset="0"/>
                <a:cs typeface="Arial" panose="020B0604020202020204" pitchFamily="34" charset="0"/>
              </a:rPr>
              <a:t>fuel for Mu*STAR</a:t>
            </a:r>
          </a:p>
          <a:p>
            <a:pPr lvl="2">
              <a:buFont typeface="Arial" panose="020B0604020202020204" pitchFamily="34" charset="0"/>
              <a:buChar char="•"/>
            </a:pPr>
            <a:r>
              <a:rPr lang="en-US" sz="3600" dirty="0" smtClean="0">
                <a:latin typeface="Arial" panose="020B0604020202020204" pitchFamily="34" charset="0"/>
                <a:cs typeface="Arial" panose="020B0604020202020204" pitchFamily="34" charset="0"/>
              </a:rPr>
              <a:t>Muons New </a:t>
            </a:r>
            <a:r>
              <a:rPr lang="en-US" sz="3600" dirty="0">
                <a:latin typeface="Arial" panose="020B0604020202020204" pitchFamily="34" charset="0"/>
                <a:cs typeface="Arial" panose="020B0604020202020204" pitchFamily="34" charset="0"/>
              </a:rPr>
              <a:t>DOE GAIN Award (with ORNL, SRNL, INL</a:t>
            </a:r>
            <a:r>
              <a:rPr lang="en-US" sz="3600" dirty="0" smtClean="0">
                <a:latin typeface="Arial" panose="020B0604020202020204" pitchFamily="34" charset="0"/>
                <a:cs typeface="Arial" panose="020B0604020202020204" pitchFamily="34" charset="0"/>
              </a:rPr>
              <a:t>)</a:t>
            </a:r>
            <a:endParaRPr lang="en-US" sz="3500" dirty="0" smtClean="0">
              <a:latin typeface="Arial" panose="020B0604020202020204" pitchFamily="34" charset="0"/>
              <a:cs typeface="Arial" panose="020B0604020202020204" pitchFamily="34" charset="0"/>
            </a:endParaRPr>
          </a:p>
          <a:p>
            <a:pPr lvl="3">
              <a:buFont typeface="Arial" panose="020B0604020202020204" pitchFamily="34" charset="0"/>
              <a:buChar char="•"/>
            </a:pPr>
            <a:r>
              <a:rPr lang="en-US" sz="3500" dirty="0" smtClean="0">
                <a:solidFill>
                  <a:srgbClr val="363636"/>
                </a:solidFill>
                <a:latin typeface="Arial"/>
              </a:rPr>
              <a:t>Gateway </a:t>
            </a:r>
            <a:r>
              <a:rPr lang="en-US" sz="3500" dirty="0">
                <a:solidFill>
                  <a:srgbClr val="363636"/>
                </a:solidFill>
                <a:latin typeface="Arial"/>
              </a:rPr>
              <a:t>for Accelerated Innovation in Nuclear (</a:t>
            </a:r>
            <a:r>
              <a:rPr lang="en-US" sz="3500" dirty="0" smtClean="0">
                <a:solidFill>
                  <a:srgbClr val="363636"/>
                </a:solidFill>
                <a:latin typeface="Arial"/>
              </a:rPr>
              <a:t>GAIN)</a:t>
            </a:r>
          </a:p>
          <a:p>
            <a:pPr lvl="3">
              <a:buFont typeface="Arial" panose="020B0604020202020204" pitchFamily="34" charset="0"/>
              <a:buChar char="•"/>
            </a:pPr>
            <a:r>
              <a:rPr lang="en-US" sz="3500" dirty="0" smtClean="0">
                <a:hlinkClick r:id="rId3"/>
              </a:rPr>
              <a:t>https</a:t>
            </a:r>
            <a:r>
              <a:rPr lang="en-US" sz="3500" dirty="0">
                <a:hlinkClick r:id="rId3"/>
              </a:rPr>
              <a:t>://info.ornl.gov/sites/publications/Files/Pub117081.pdf</a:t>
            </a:r>
            <a:endParaRPr lang="en-US" sz="3500" dirty="0" smtClean="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36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3600" dirty="0" smtClean="0">
                <a:latin typeface="Arial" panose="020B0604020202020204" pitchFamily="34" charset="0"/>
                <a:cs typeface="Arial" panose="020B0604020202020204" pitchFamily="34" charset="0"/>
              </a:rPr>
              <a:t>Burn </a:t>
            </a:r>
            <a:r>
              <a:rPr lang="en-US" sz="3600" dirty="0">
                <a:latin typeface="Arial" panose="020B0604020202020204" pitchFamily="34" charset="0"/>
                <a:cs typeface="Arial" panose="020B0604020202020204" pitchFamily="34" charset="0"/>
              </a:rPr>
              <a:t>the M-S fuel for 200 </a:t>
            </a:r>
            <a:r>
              <a:rPr lang="en-US" sz="3600" dirty="0" smtClean="0">
                <a:latin typeface="Arial" panose="020B0604020202020204" pitchFamily="34" charset="0"/>
                <a:cs typeface="Arial" panose="020B0604020202020204" pitchFamily="34" charset="0"/>
              </a:rPr>
              <a:t>years</a:t>
            </a:r>
          </a:p>
          <a:p>
            <a:pPr lvl="2">
              <a:buFont typeface="Arial" panose="020B0604020202020204" pitchFamily="34" charset="0"/>
              <a:buChar char="•"/>
            </a:pPr>
            <a:r>
              <a:rPr lang="en-US" sz="3600" dirty="0" smtClean="0">
                <a:latin typeface="Arial" panose="020B0604020202020204" pitchFamily="34" charset="0"/>
                <a:cs typeface="Arial" panose="020B0604020202020204" pitchFamily="34" charset="0"/>
              </a:rPr>
              <a:t>Without </a:t>
            </a:r>
            <a:r>
              <a:rPr lang="en-US" sz="3600" dirty="0">
                <a:latin typeface="Arial" panose="020B0604020202020204" pitchFamily="34" charset="0"/>
                <a:cs typeface="Arial" panose="020B0604020202020204" pitchFamily="34" charset="0"/>
              </a:rPr>
              <a:t>chemical reprocessing</a:t>
            </a:r>
          </a:p>
          <a:p>
            <a:pPr lvl="2">
              <a:buFont typeface="Arial" panose="020B0604020202020204" pitchFamily="34" charset="0"/>
              <a:buChar char="•"/>
            </a:pPr>
            <a:r>
              <a:rPr lang="en-US" sz="3600" dirty="0" smtClean="0">
                <a:latin typeface="Arial" panose="020B0604020202020204" pitchFamily="34" charset="0"/>
                <a:cs typeface="Arial" panose="020B0604020202020204" pitchFamily="34" charset="0"/>
              </a:rPr>
              <a:t>Only increasing the accelerator power </a:t>
            </a:r>
          </a:p>
          <a:p>
            <a:pPr lvl="2">
              <a:buFont typeface="Arial" panose="020B0604020202020204" pitchFamily="34" charset="0"/>
              <a:buChar char="•"/>
            </a:pPr>
            <a:r>
              <a:rPr lang="en-US" sz="3600" dirty="0" smtClean="0">
                <a:latin typeface="Arial" panose="020B0604020202020204" pitchFamily="34" charset="0"/>
                <a:cs typeface="Arial" panose="020B0604020202020204" pitchFamily="34" charset="0"/>
              </a:rPr>
              <a:t>Until it takes 15% of the reactor power to run the accelerator</a:t>
            </a:r>
          </a:p>
          <a:p>
            <a:pPr lvl="2">
              <a:buFont typeface="Arial" panose="020B0604020202020204" pitchFamily="34" charset="0"/>
              <a:buChar char="•"/>
            </a:pPr>
            <a:endParaRPr lang="en-US" sz="36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3600" dirty="0" smtClean="0">
                <a:latin typeface="Arial" panose="020B0604020202020204" pitchFamily="34" charset="0"/>
                <a:cs typeface="Arial" panose="020B0604020202020204" pitchFamily="34" charset="0"/>
              </a:rPr>
              <a:t>Extract 7 times the energy as was generated by the original LWR</a:t>
            </a:r>
          </a:p>
          <a:p>
            <a:pPr lvl="2">
              <a:buFont typeface="Arial" panose="020B0604020202020204" pitchFamily="34" charset="0"/>
              <a:buChar char="•"/>
            </a:pPr>
            <a:r>
              <a:rPr lang="en-US" sz="3600" dirty="0">
                <a:latin typeface="Arial" panose="020B0604020202020204" pitchFamily="34" charset="0"/>
                <a:cs typeface="Arial" panose="020B0604020202020204" pitchFamily="34" charset="0"/>
              </a:rPr>
              <a:t>Energy normalized waste reduced by more </a:t>
            </a:r>
            <a:r>
              <a:rPr lang="en-US" sz="3600" dirty="0" smtClean="0">
                <a:latin typeface="Arial" panose="020B0604020202020204" pitchFamily="34" charset="0"/>
                <a:cs typeface="Arial" panose="020B0604020202020204" pitchFamily="34" charset="0"/>
              </a:rPr>
              <a:t>than a factor of 7</a:t>
            </a:r>
          </a:p>
          <a:p>
            <a:pPr lvl="2">
              <a:buFont typeface="Arial" panose="020B0604020202020204" pitchFamily="34" charset="0"/>
              <a:buChar char="•"/>
            </a:pPr>
            <a:r>
              <a:rPr lang="en-US" sz="3600" dirty="0" smtClean="0">
                <a:latin typeface="Arial" panose="020B0604020202020204" pitchFamily="34" charset="0"/>
                <a:cs typeface="Arial" panose="020B0604020202020204" pitchFamily="34" charset="0"/>
              </a:rPr>
              <a:t>Toxicity reduced – higher actinides burned</a:t>
            </a:r>
          </a:p>
          <a:p>
            <a:pPr lvl="2">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3600" dirty="0" smtClean="0">
                <a:latin typeface="Arial" panose="020B0604020202020204" pitchFamily="34" charset="0"/>
                <a:cs typeface="Arial" panose="020B0604020202020204" pitchFamily="34" charset="0"/>
              </a:rPr>
              <a:t>SNF becomes a valuable commodity</a:t>
            </a:r>
          </a:p>
          <a:p>
            <a:pPr lvl="2">
              <a:buFont typeface="Arial" panose="020B0604020202020204" pitchFamily="34" charset="0"/>
              <a:buChar char="•"/>
            </a:pPr>
            <a:endParaRPr lang="en-US" dirty="0" smtClean="0">
              <a:latin typeface="Arial" charset="0"/>
            </a:endParaRPr>
          </a:p>
          <a:p>
            <a:pPr lvl="2">
              <a:buFont typeface="Arial" panose="020B0604020202020204" pitchFamily="34" charset="0"/>
              <a:buChar char="•"/>
            </a:pPr>
            <a:endParaRPr lang="en-US" dirty="0" smtClean="0">
              <a:latin typeface="Arial" charset="0"/>
            </a:endParaRPr>
          </a:p>
          <a:p>
            <a:pPr marL="0" indent="0">
              <a:buNone/>
            </a:pPr>
            <a:r>
              <a:rPr lang="en-US" dirty="0" smtClean="0"/>
              <a:t>	</a:t>
            </a:r>
          </a:p>
          <a:p>
            <a:pPr marL="457200" lvl="1"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15</a:t>
            </a:fld>
            <a:endParaRPr lang="en-US"/>
          </a:p>
        </p:txBody>
      </p:sp>
    </p:spTree>
    <p:extLst>
      <p:ext uri="{BB962C8B-B14F-4D97-AF65-F5344CB8AC3E}">
        <p14:creationId xmlns:p14="http://schemas.microsoft.com/office/powerpoint/2010/main" val="1837854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058" y="562"/>
            <a:ext cx="7579275" cy="634667"/>
          </a:xfrm>
        </p:spPr>
        <p:txBody>
          <a:bodyPr>
            <a:normAutofit fontScale="90000"/>
          </a:bodyPr>
          <a:lstStyle/>
          <a:p>
            <a:r>
              <a:rPr lang="en-US" dirty="0" smtClean="0"/>
              <a:t>Mu*STAR SNF Concept</a:t>
            </a:r>
            <a:endParaRPr lang="en-US" dirty="0"/>
          </a:p>
        </p:txBody>
      </p:sp>
      <p:pic>
        <p:nvPicPr>
          <p:cNvPr id="8" name="Picture 7"/>
          <p:cNvPicPr/>
          <p:nvPr/>
        </p:nvPicPr>
        <p:blipFill rotWithShape="1">
          <a:blip r:embed="rId3">
            <a:extLst>
              <a:ext uri="{28A0092B-C50C-407E-A947-70E740481C1C}">
                <a14:useLocalDpi xmlns:a14="http://schemas.microsoft.com/office/drawing/2010/main" val="0"/>
              </a:ext>
            </a:extLst>
          </a:blip>
          <a:srcRect t="6204"/>
          <a:stretch/>
        </p:blipFill>
        <p:spPr bwMode="auto">
          <a:xfrm>
            <a:off x="221994" y="765083"/>
            <a:ext cx="4651282" cy="3670814"/>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778136" y="580089"/>
            <a:ext cx="4244296" cy="455509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Build Mu*STAR at 65 existing LWR sites</a:t>
            </a:r>
          </a:p>
          <a:p>
            <a:pPr marL="285750" indent="-285750">
              <a:buFont typeface="Arial" panose="020B0604020202020204" pitchFamily="34" charset="0"/>
              <a:buChar char="•"/>
            </a:pPr>
            <a:r>
              <a:rPr lang="en-US" sz="1600" dirty="0" smtClean="0"/>
              <a:t>Convert SNF to fluoride MS fuel once</a:t>
            </a:r>
          </a:p>
          <a:p>
            <a:pPr marL="742950" lvl="1" indent="-285750">
              <a:buFont typeface="Arial" panose="020B0604020202020204" pitchFamily="34" charset="0"/>
              <a:buChar char="•"/>
            </a:pPr>
            <a:r>
              <a:rPr lang="en-US" sz="1600" dirty="0" smtClean="0"/>
              <a:t>GAIN award with ORNL, SRNL, INL</a:t>
            </a:r>
          </a:p>
          <a:p>
            <a:pPr marL="285750" indent="-285750">
              <a:buFont typeface="Arial" panose="020B0604020202020204" pitchFamily="34" charset="0"/>
              <a:buChar char="•"/>
            </a:pPr>
            <a:r>
              <a:rPr lang="en-US" sz="1600" dirty="0" smtClean="0"/>
              <a:t>Burn to get 7 times as much energy</a:t>
            </a:r>
          </a:p>
          <a:p>
            <a:pPr marL="742950" lvl="1" indent="-285750">
              <a:buFont typeface="Arial" panose="020B0604020202020204" pitchFamily="34" charset="0"/>
              <a:buChar char="•"/>
            </a:pPr>
            <a:r>
              <a:rPr lang="en-US" sz="1600" dirty="0" smtClean="0"/>
              <a:t>For 200 years</a:t>
            </a:r>
          </a:p>
          <a:p>
            <a:pPr marL="285750" indent="-285750">
              <a:buFont typeface="Arial" panose="020B0604020202020204" pitchFamily="34" charset="0"/>
              <a:buChar char="•"/>
            </a:pPr>
            <a:r>
              <a:rPr lang="en-US" sz="1600" dirty="0" smtClean="0"/>
              <a:t>Disruptive Technology</a:t>
            </a:r>
          </a:p>
          <a:p>
            <a:pPr marL="742950" lvl="1" indent="-285750">
              <a:buFont typeface="Arial" panose="020B0604020202020204" pitchFamily="34" charset="0"/>
              <a:buChar char="•"/>
            </a:pPr>
            <a:r>
              <a:rPr lang="en-US" sz="1600" dirty="0" smtClean="0"/>
              <a:t>No uranium mining</a:t>
            </a:r>
          </a:p>
          <a:p>
            <a:pPr marL="742950" lvl="1" indent="-285750">
              <a:buFont typeface="Arial" panose="020B0604020202020204" pitchFamily="34" charset="0"/>
              <a:buChar char="•"/>
            </a:pPr>
            <a:r>
              <a:rPr lang="en-US" sz="1600" dirty="0" smtClean="0"/>
              <a:t>No fuel enrichment</a:t>
            </a:r>
          </a:p>
          <a:p>
            <a:pPr marL="742950" lvl="1" indent="-285750">
              <a:buFont typeface="Arial" panose="020B0604020202020204" pitchFamily="34" charset="0"/>
              <a:buChar char="•"/>
            </a:pPr>
            <a:r>
              <a:rPr lang="en-US" sz="1600" dirty="0" smtClean="0"/>
              <a:t>No fuel rod manufacture</a:t>
            </a:r>
          </a:p>
          <a:p>
            <a:pPr marL="742950" lvl="1" indent="-285750">
              <a:buFont typeface="Arial" panose="020B0604020202020204" pitchFamily="34" charset="0"/>
              <a:buChar char="•"/>
            </a:pPr>
            <a:r>
              <a:rPr lang="en-US" sz="1600" dirty="0" smtClean="0"/>
              <a:t>No new SNF</a:t>
            </a:r>
          </a:p>
          <a:p>
            <a:pPr marL="742950" lvl="1" indent="-285750">
              <a:buFont typeface="Arial" panose="020B0604020202020204" pitchFamily="34" charset="0"/>
              <a:buChar char="•"/>
            </a:pPr>
            <a:r>
              <a:rPr lang="en-US" sz="1600" dirty="0" smtClean="0"/>
              <a:t>No SNF transport </a:t>
            </a:r>
          </a:p>
          <a:p>
            <a:pPr marL="742950" lvl="1" indent="-285750">
              <a:buFont typeface="Arial" panose="020B0604020202020204" pitchFamily="34" charset="0"/>
              <a:buChar char="•"/>
            </a:pPr>
            <a:r>
              <a:rPr lang="en-US" sz="1600" dirty="0" smtClean="0"/>
              <a:t>No SNF remote storage</a:t>
            </a:r>
          </a:p>
          <a:p>
            <a:pPr marL="285750" indent="-285750">
              <a:buFont typeface="Arial" panose="020B0604020202020204" pitchFamily="34" charset="0"/>
              <a:buChar char="•"/>
            </a:pPr>
            <a:r>
              <a:rPr lang="en-US" sz="1600" dirty="0" smtClean="0"/>
              <a:t>Consent based storage of SNF</a:t>
            </a:r>
          </a:p>
          <a:p>
            <a:pPr marL="742950" lvl="1" indent="-285750">
              <a:buFont typeface="Arial" panose="020B0604020202020204" pitchFamily="34" charset="0"/>
              <a:buChar char="•"/>
            </a:pPr>
            <a:r>
              <a:rPr lang="en-US" sz="1600" dirty="0" smtClean="0"/>
              <a:t>Community support</a:t>
            </a:r>
          </a:p>
          <a:p>
            <a:pPr marL="742950" lvl="1" indent="-285750">
              <a:buFont typeface="Arial" panose="020B0604020202020204" pitchFamily="34" charset="0"/>
              <a:buChar char="•"/>
            </a:pPr>
            <a:r>
              <a:rPr lang="en-US" sz="1600" dirty="0" smtClean="0"/>
              <a:t>Same amount of SNF as now</a:t>
            </a:r>
          </a:p>
          <a:p>
            <a:pPr marL="742950" lvl="1" indent="-285750">
              <a:buFont typeface="Arial" panose="020B0604020202020204" pitchFamily="34" charset="0"/>
              <a:buChar char="•"/>
            </a:pPr>
            <a:r>
              <a:rPr lang="en-US" sz="1600" dirty="0" smtClean="0"/>
              <a:t>Lots of jobs, economic stability</a:t>
            </a:r>
          </a:p>
          <a:p>
            <a:pPr marL="285750" indent="-285750">
              <a:buFont typeface="Arial" panose="020B0604020202020204" pitchFamily="34" charset="0"/>
              <a:buChar char="•"/>
            </a:pPr>
            <a:r>
              <a:rPr lang="en-US" sz="1600" dirty="0" smtClean="0"/>
              <a:t>Goal – electricity for less than from gas</a:t>
            </a:r>
          </a:p>
          <a:p>
            <a:endParaRPr lang="en-US" dirty="0"/>
          </a:p>
        </p:txBody>
      </p:sp>
      <p:sp>
        <p:nvSpPr>
          <p:cNvPr id="3" name="Footer Placeholder 2"/>
          <p:cNvSpPr>
            <a:spLocks noGrp="1"/>
          </p:cNvSpPr>
          <p:nvPr>
            <p:ph type="ftr" sz="quarter" idx="11"/>
          </p:nvPr>
        </p:nvSpPr>
        <p:spPr/>
        <p:txBody>
          <a:bodyPr/>
          <a:lstStyle/>
          <a:p>
            <a:pPr lvl="0"/>
            <a:r>
              <a:rPr lang="fr-FR" smtClean="0"/>
              <a:t>Rol Johnson, Atlanta 4/2/2019</a:t>
            </a:r>
            <a:endParaRPr lang="en-US" dirty="0"/>
          </a:p>
        </p:txBody>
      </p:sp>
      <p:sp>
        <p:nvSpPr>
          <p:cNvPr id="4" name="Slide Number Placeholder 3"/>
          <p:cNvSpPr>
            <a:spLocks noGrp="1"/>
          </p:cNvSpPr>
          <p:nvPr>
            <p:ph type="sldNum" sz="quarter" idx="12"/>
          </p:nvPr>
        </p:nvSpPr>
        <p:spPr/>
        <p:txBody>
          <a:bodyPr/>
          <a:lstStyle/>
          <a:p>
            <a:fld id="{AE3BB9BE-A5A4-E841-8480-D6FAD22CB6B2}" type="slidenum">
              <a:rPr lang="en-US" smtClean="0"/>
              <a:pPr/>
              <a:t>16</a:t>
            </a:fld>
            <a:endParaRPr lang="en-US" dirty="0"/>
          </a:p>
        </p:txBody>
      </p:sp>
      <p:sp>
        <p:nvSpPr>
          <p:cNvPr id="6" name="TextBox 5"/>
          <p:cNvSpPr txBox="1"/>
          <p:nvPr/>
        </p:nvSpPr>
        <p:spPr>
          <a:xfrm>
            <a:off x="2511894" y="857809"/>
            <a:ext cx="1739445"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476150" y="823184"/>
            <a:ext cx="1547805" cy="276999"/>
          </a:xfrm>
          <a:prstGeom prst="rect">
            <a:avLst/>
          </a:prstGeom>
          <a:noFill/>
        </p:spPr>
        <p:txBody>
          <a:bodyPr wrap="square" rtlCol="0">
            <a:spAutoFit/>
          </a:bodyPr>
          <a:lstStyle/>
          <a:p>
            <a:r>
              <a:rPr lang="en-US" sz="1200" b="1" dirty="0" smtClean="0">
                <a:solidFill>
                  <a:schemeClr val="tx2">
                    <a:lumMod val="60000"/>
                    <a:lumOff val="40000"/>
                  </a:schemeClr>
                </a:solidFill>
                <a:latin typeface="Times New Roman" panose="02020603050405020304" pitchFamily="18" charset="0"/>
                <a:cs typeface="Times New Roman" panose="02020603050405020304" pitchFamily="18" charset="0"/>
              </a:rPr>
              <a:t>Reactor pits</a:t>
            </a:r>
            <a:endParaRPr lang="en-US" sz="1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104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092" y="562"/>
            <a:ext cx="7398826" cy="686559"/>
          </a:xfrm>
        </p:spPr>
        <p:txBody>
          <a:bodyPr>
            <a:noAutofit/>
          </a:bodyPr>
          <a:lstStyle/>
          <a:p>
            <a:r>
              <a:rPr lang="en-US" sz="2400" dirty="0" smtClean="0"/>
              <a:t>Deep Burn Example 2</a:t>
            </a:r>
            <a:br>
              <a:rPr lang="en-US" sz="2400" dirty="0" smtClean="0"/>
            </a:br>
            <a:r>
              <a:rPr lang="en-US" sz="2400" dirty="0" smtClean="0"/>
              <a:t>Making Tritium for the NNSA</a:t>
            </a:r>
            <a:endParaRPr lang="en-US" sz="2400" dirty="0"/>
          </a:p>
        </p:txBody>
      </p:sp>
      <p:sp>
        <p:nvSpPr>
          <p:cNvPr id="3" name="Content Placeholder 2"/>
          <p:cNvSpPr>
            <a:spLocks noGrp="1"/>
          </p:cNvSpPr>
          <p:nvPr>
            <p:ph idx="1"/>
          </p:nvPr>
        </p:nvSpPr>
        <p:spPr>
          <a:xfrm>
            <a:off x="287120" y="558327"/>
            <a:ext cx="8686800" cy="4347370"/>
          </a:xfrm>
        </p:spPr>
        <p:txBody>
          <a:bodyPr>
            <a:normAutofit fontScale="92500" lnSpcReduction="10000"/>
          </a:bodyPr>
          <a:lstStyle/>
          <a:p>
            <a:pPr marL="514350" lvl="1" indent="0">
              <a:spcBef>
                <a:spcPts val="0"/>
              </a:spcBef>
              <a:buNone/>
            </a:pPr>
            <a:r>
              <a:rPr lang="en-US" sz="2600" dirty="0" smtClean="0"/>
              <a:t>The Vision – </a:t>
            </a:r>
          </a:p>
          <a:p>
            <a:pPr marL="514350" lvl="1" indent="0">
              <a:spcBef>
                <a:spcPts val="0"/>
              </a:spcBef>
              <a:buNone/>
            </a:pPr>
            <a:r>
              <a:rPr lang="en-US" sz="2600" dirty="0" smtClean="0"/>
              <a:t>-Mu*STARs at 65 US and many </a:t>
            </a:r>
            <a:r>
              <a:rPr lang="en-US" sz="2600" dirty="0"/>
              <a:t>foreign </a:t>
            </a:r>
            <a:r>
              <a:rPr lang="en-US" sz="2600" dirty="0" smtClean="0"/>
              <a:t>LWR sites </a:t>
            </a:r>
          </a:p>
          <a:p>
            <a:pPr marL="514350" lvl="1" indent="0">
              <a:spcBef>
                <a:spcPts val="0"/>
              </a:spcBef>
              <a:buNone/>
            </a:pPr>
            <a:r>
              <a:rPr lang="en-US" sz="2600" dirty="0" smtClean="0">
                <a:solidFill>
                  <a:prstClr val="black"/>
                </a:solidFill>
              </a:rPr>
              <a:t>	burning their existing stored SNF </a:t>
            </a:r>
          </a:p>
          <a:p>
            <a:pPr marL="514350" lvl="1" indent="0">
              <a:spcBef>
                <a:spcPts val="0"/>
              </a:spcBef>
              <a:buNone/>
            </a:pPr>
            <a:r>
              <a:rPr lang="en-US" sz="2600" dirty="0" smtClean="0">
                <a:solidFill>
                  <a:prstClr val="black"/>
                </a:solidFill>
              </a:rPr>
              <a:t>	for &gt;200 years</a:t>
            </a:r>
            <a:endParaRPr lang="en-US" sz="2600" dirty="0" smtClean="0"/>
          </a:p>
          <a:p>
            <a:pPr marL="514350" lvl="1" indent="0">
              <a:spcBef>
                <a:spcPts val="0"/>
              </a:spcBef>
              <a:buNone/>
            </a:pPr>
            <a:endParaRPr lang="en-US" sz="1200" dirty="0" smtClean="0"/>
          </a:p>
          <a:p>
            <a:pPr marL="514350" lvl="1" indent="0">
              <a:spcBef>
                <a:spcPts val="0"/>
              </a:spcBef>
              <a:buNone/>
            </a:pPr>
            <a:r>
              <a:rPr lang="en-US" sz="2600" dirty="0" smtClean="0"/>
              <a:t>How to get there?</a:t>
            </a:r>
          </a:p>
          <a:p>
            <a:pPr marL="914400" lvl="2" indent="0">
              <a:spcBef>
                <a:spcPts val="0"/>
              </a:spcBef>
              <a:buNone/>
            </a:pPr>
            <a:r>
              <a:rPr lang="en-US" sz="2600" dirty="0" smtClean="0"/>
              <a:t>Need to build a Mu*STAR demo system</a:t>
            </a:r>
          </a:p>
          <a:p>
            <a:pPr marL="514350" lvl="1" indent="0">
              <a:spcBef>
                <a:spcPts val="0"/>
              </a:spcBef>
              <a:buNone/>
            </a:pPr>
            <a:endParaRPr lang="en-US" sz="1300" dirty="0" smtClean="0"/>
          </a:p>
          <a:p>
            <a:pPr marL="514350" lvl="1" indent="0">
              <a:spcBef>
                <a:spcPts val="0"/>
              </a:spcBef>
              <a:buNone/>
            </a:pPr>
            <a:r>
              <a:rPr lang="en-US" sz="2600" dirty="0" smtClean="0"/>
              <a:t>Get the NNSA to pay for it to make tritium by burning Pu</a:t>
            </a:r>
          </a:p>
          <a:p>
            <a:pPr marL="914400" lvl="2" indent="0">
              <a:spcBef>
                <a:spcPts val="0"/>
              </a:spcBef>
              <a:buNone/>
            </a:pPr>
            <a:r>
              <a:rPr lang="en-US" sz="2600" dirty="0" smtClean="0"/>
              <a:t>Solve their problems </a:t>
            </a:r>
          </a:p>
          <a:p>
            <a:pPr marL="914400" lvl="2" indent="0">
              <a:spcBef>
                <a:spcPts val="0"/>
              </a:spcBef>
              <a:buNone/>
            </a:pPr>
            <a:r>
              <a:rPr lang="en-US" sz="2600" dirty="0"/>
              <a:t>	</a:t>
            </a:r>
            <a:r>
              <a:rPr lang="en-US" sz="2600" dirty="0" smtClean="0"/>
              <a:t>-need 2.8 kg/y tritium starting in 2025</a:t>
            </a:r>
          </a:p>
          <a:p>
            <a:pPr marL="914400" lvl="2" indent="0">
              <a:spcBef>
                <a:spcPts val="0"/>
              </a:spcBef>
              <a:buNone/>
            </a:pPr>
            <a:r>
              <a:rPr lang="en-US" sz="2600" dirty="0" smtClean="0"/>
              <a:t>Save the US taxpayer money</a:t>
            </a:r>
          </a:p>
          <a:p>
            <a:pPr marL="914400" lvl="2" indent="0">
              <a:spcBef>
                <a:spcPts val="0"/>
              </a:spcBef>
              <a:buNone/>
            </a:pPr>
            <a:r>
              <a:rPr lang="en-US" sz="2600" dirty="0"/>
              <a:t>	</a:t>
            </a:r>
            <a:r>
              <a:rPr lang="en-US" sz="2600" dirty="0" smtClean="0"/>
              <a:t>-now $300,000,000 kg</a:t>
            </a:r>
          </a:p>
          <a:p>
            <a:pPr marL="457200" lvl="1" indent="0">
              <a:spcBef>
                <a:spcPts val="0"/>
              </a:spcBef>
              <a:buNone/>
            </a:pPr>
            <a:endParaRPr lang="en-US" dirty="0" smtClean="0"/>
          </a:p>
          <a:p>
            <a:pPr marL="1371600" lvl="3" indent="0">
              <a:spcBef>
                <a:spcPts val="0"/>
              </a:spcBef>
              <a:buNone/>
            </a:pPr>
            <a:endParaRPr lang="en-US" dirty="0" smtClean="0"/>
          </a:p>
        </p:txBody>
      </p:sp>
      <p:sp>
        <p:nvSpPr>
          <p:cNvPr id="4" name="Footer Placeholder 3"/>
          <p:cNvSpPr>
            <a:spLocks noGrp="1"/>
          </p:cNvSpPr>
          <p:nvPr>
            <p:ph type="ftr" sz="quarter" idx="11"/>
          </p:nvPr>
        </p:nvSpPr>
        <p:spPr/>
        <p:txBody>
          <a:bodyPr/>
          <a:lstStyle/>
          <a:p>
            <a:pPr lvl="0"/>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17</a:t>
            </a:fld>
            <a:endParaRPr lang="en-US"/>
          </a:p>
        </p:txBody>
      </p:sp>
    </p:spTree>
    <p:extLst>
      <p:ext uri="{BB962C8B-B14F-4D97-AF65-F5344CB8AC3E}">
        <p14:creationId xmlns:p14="http://schemas.microsoft.com/office/powerpoint/2010/main" val="3717331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058" y="562"/>
            <a:ext cx="7579275" cy="570939"/>
          </a:xfrm>
        </p:spPr>
        <p:txBody>
          <a:bodyPr>
            <a:normAutofit fontScale="90000"/>
          </a:bodyPr>
          <a:lstStyle/>
          <a:p>
            <a:r>
              <a:rPr lang="en-US" dirty="0" smtClean="0"/>
              <a:t>NNSA Makes Tritium Now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120" y="558327"/>
                <a:ext cx="8686800" cy="4347370"/>
              </a:xfrm>
            </p:spPr>
            <p:txBody>
              <a:bodyPr>
                <a:normAutofit fontScale="92500" lnSpcReduction="20000"/>
              </a:bodyPr>
              <a:lstStyle/>
              <a:p>
                <a:pPr>
                  <a:spcBef>
                    <a:spcPts val="0"/>
                  </a:spcBef>
                </a:pPr>
                <a:r>
                  <a:rPr lang="en-US" dirty="0" smtClean="0"/>
                  <a:t>Tritium Producing Burnable Absorbing Rods (TPBARs) </a:t>
                </a:r>
              </a:p>
              <a:p>
                <a:pPr>
                  <a:spcBef>
                    <a:spcPts val="0"/>
                  </a:spcBef>
                </a:pPr>
                <a:r>
                  <a:rPr lang="en-US" dirty="0" smtClean="0"/>
                  <a:t>Rods contain enriched Li-6 </a:t>
                </a:r>
              </a:p>
              <a:p>
                <a:pPr>
                  <a:spcBef>
                    <a:spcPts val="0"/>
                  </a:spcBef>
                </a:pPr>
                <a:r>
                  <a:rPr lang="en-US" dirty="0" smtClean="0"/>
                  <a:t>Take the place of fuel rods in </a:t>
                </a:r>
                <a:r>
                  <a:rPr lang="en-US" dirty="0"/>
                  <a:t>the TVA Watts Bar reactor</a:t>
                </a:r>
              </a:p>
              <a:p>
                <a:pPr lvl="1">
                  <a:spcBef>
                    <a:spcPts val="0"/>
                  </a:spcBef>
                </a:pPr>
                <a14:m>
                  <m:oMath xmlns:m="http://schemas.openxmlformats.org/officeDocument/2006/math">
                    <m:r>
                      <a:rPr lang="en-US" i="1">
                        <a:latin typeface="Cambria Math"/>
                      </a:rPr>
                      <m:t>𝑛</m:t>
                    </m:r>
                    <m:r>
                      <a:rPr lang="en-US" i="1">
                        <a:latin typeface="Cambria Math"/>
                      </a:rPr>
                      <m:t>+ </m:t>
                    </m:r>
                    <m:sPre>
                      <m:sPrePr>
                        <m:ctrlPr>
                          <a:rPr lang="en-US" i="1">
                            <a:latin typeface="Cambria Math"/>
                          </a:rPr>
                        </m:ctrlPr>
                      </m:sPrePr>
                      <m:sub>
                        <m:r>
                          <a:rPr lang="en-US" i="1">
                            <a:latin typeface="Cambria Math"/>
                          </a:rPr>
                          <m:t>3</m:t>
                        </m:r>
                      </m:sub>
                      <m:sup>
                        <m:r>
                          <a:rPr lang="en-US" i="1">
                            <a:latin typeface="Cambria Math"/>
                          </a:rPr>
                          <m:t>6</m:t>
                        </m:r>
                      </m:sup>
                      <m:e>
                        <m:r>
                          <a:rPr lang="en-US" i="1">
                            <a:latin typeface="Cambria Math"/>
                          </a:rPr>
                          <m:t>𝐿𝑖</m:t>
                        </m:r>
                      </m:e>
                    </m:sPre>
                    <m:r>
                      <a:rPr lang="en-US" i="1">
                        <a:latin typeface="Cambria Math"/>
                      </a:rPr>
                      <m:t> →</m:t>
                    </m:r>
                    <m:sPre>
                      <m:sPrePr>
                        <m:ctrlPr>
                          <a:rPr lang="en-US" i="1">
                            <a:latin typeface="Cambria Math"/>
                          </a:rPr>
                        </m:ctrlPr>
                      </m:sPrePr>
                      <m:sub>
                        <m:r>
                          <a:rPr lang="en-US" i="1">
                            <a:latin typeface="Cambria Math"/>
                          </a:rPr>
                          <m:t>2</m:t>
                        </m:r>
                      </m:sub>
                      <m:sup>
                        <m:r>
                          <a:rPr lang="en-US" i="1">
                            <a:latin typeface="Cambria Math"/>
                          </a:rPr>
                          <m:t>4</m:t>
                        </m:r>
                      </m:sup>
                      <m:e>
                        <m:r>
                          <a:rPr lang="en-US" i="1">
                            <a:latin typeface="Cambria Math"/>
                          </a:rPr>
                          <m:t>𝐻𝑒</m:t>
                        </m:r>
                      </m:e>
                    </m:sPre>
                    <m:r>
                      <a:rPr lang="en-US" i="1">
                        <a:latin typeface="Cambria Math"/>
                      </a:rPr>
                      <m:t> </m:t>
                    </m:r>
                    <m:d>
                      <m:dPr>
                        <m:ctrlPr>
                          <a:rPr lang="en-US" i="1">
                            <a:latin typeface="Cambria Math"/>
                          </a:rPr>
                        </m:ctrlPr>
                      </m:dPr>
                      <m:e>
                        <m:r>
                          <a:rPr lang="en-US" i="1">
                            <a:latin typeface="Cambria Math"/>
                          </a:rPr>
                          <m:t>2.05 </m:t>
                        </m:r>
                        <m:r>
                          <a:rPr lang="en-US" i="1">
                            <a:latin typeface="Cambria Math"/>
                          </a:rPr>
                          <m:t>𝑀𝑒𝑉</m:t>
                        </m:r>
                      </m:e>
                    </m:d>
                    <m:r>
                      <a:rPr lang="en-US" i="1">
                        <a:latin typeface="Cambria Math"/>
                      </a:rPr>
                      <m:t>+</m:t>
                    </m:r>
                    <m:sPre>
                      <m:sPrePr>
                        <m:ctrlPr>
                          <a:rPr lang="en-US" i="1">
                            <a:latin typeface="Cambria Math"/>
                          </a:rPr>
                        </m:ctrlPr>
                      </m:sPrePr>
                      <m:sub>
                        <m:r>
                          <a:rPr lang="en-US" i="1">
                            <a:latin typeface="Cambria Math"/>
                          </a:rPr>
                          <m:t>1</m:t>
                        </m:r>
                      </m:sub>
                      <m:sup>
                        <m:r>
                          <a:rPr lang="en-US" i="1">
                            <a:latin typeface="Cambria Math"/>
                          </a:rPr>
                          <m:t>3</m:t>
                        </m:r>
                      </m:sup>
                      <m:e>
                        <m:r>
                          <a:rPr lang="en-US" i="1">
                            <a:latin typeface="Cambria Math"/>
                          </a:rPr>
                          <m:t>𝑇</m:t>
                        </m:r>
                      </m:e>
                    </m:sPre>
                    <m:r>
                      <a:rPr lang="en-US" i="1">
                        <a:latin typeface="Cambria Math"/>
                      </a:rPr>
                      <m:t> (2.7 </m:t>
                    </m:r>
                    <m:r>
                      <a:rPr lang="en-US" i="1">
                        <a:latin typeface="Cambria Math"/>
                      </a:rPr>
                      <m:t>𝑀𝑒𝑉</m:t>
                    </m:r>
                    <m:r>
                      <a:rPr lang="en-US" i="1">
                        <a:latin typeface="Cambria Math"/>
                      </a:rPr>
                      <m:t>)</m:t>
                    </m:r>
                  </m:oMath>
                </a14:m>
                <a:endParaRPr lang="en-US" dirty="0"/>
              </a:p>
              <a:p>
                <a:pPr>
                  <a:spcBef>
                    <a:spcPts val="0"/>
                  </a:spcBef>
                </a:pPr>
                <a:r>
                  <a:rPr lang="en-US" dirty="0" smtClean="0"/>
                  <a:t>Removed after 18 months </a:t>
                </a:r>
              </a:p>
              <a:p>
                <a:pPr>
                  <a:spcBef>
                    <a:spcPts val="0"/>
                  </a:spcBef>
                </a:pPr>
                <a:r>
                  <a:rPr lang="en-US" dirty="0" smtClean="0"/>
                  <a:t>Sent to SRNL to recover the tritium</a:t>
                </a:r>
              </a:p>
              <a:p>
                <a:pPr>
                  <a:spcBef>
                    <a:spcPts val="0"/>
                  </a:spcBef>
                </a:pPr>
                <a:r>
                  <a:rPr lang="en-US" dirty="0" smtClean="0"/>
                  <a:t>Stored in metal hydride beds</a:t>
                </a:r>
              </a:p>
              <a:p>
                <a:pPr>
                  <a:spcBef>
                    <a:spcPts val="0"/>
                  </a:spcBef>
                </a:pPr>
                <a:endParaRPr lang="en-US" dirty="0" smtClean="0"/>
              </a:p>
              <a:p>
                <a:pPr>
                  <a:spcBef>
                    <a:spcPts val="0"/>
                  </a:spcBef>
                </a:pPr>
                <a:r>
                  <a:rPr lang="en-US" dirty="0" smtClean="0"/>
                  <a:t>Difficulties – </a:t>
                </a:r>
              </a:p>
              <a:p>
                <a:pPr>
                  <a:spcBef>
                    <a:spcPts val="0"/>
                  </a:spcBef>
                </a:pPr>
                <a:r>
                  <a:rPr lang="en-US" dirty="0" smtClean="0"/>
                  <a:t>described in NNSA’s </a:t>
                </a:r>
                <a:r>
                  <a:rPr lang="en-US" dirty="0"/>
                  <a:t>2018 Nuclear Stockpile Stewardship and Management Plan (SSMP) </a:t>
                </a:r>
                <a:r>
                  <a:rPr lang="en-US" u="sng" dirty="0" smtClean="0">
                    <a:hlinkClick r:id="rId3"/>
                  </a:rPr>
                  <a:t>https</a:t>
                </a:r>
                <a:r>
                  <a:rPr lang="en-US" u="sng" dirty="0">
                    <a:hlinkClick r:id="rId3"/>
                  </a:rPr>
                  <a:t>://fas.org/blogs/security/2017/11/ssmp2017/</a:t>
                </a:r>
                <a:endParaRPr lang="en-US" dirty="0"/>
              </a:p>
              <a:p>
                <a:pPr marL="57150" indent="0">
                  <a:spcBef>
                    <a:spcPts val="0"/>
                  </a:spcBef>
                  <a:buNone/>
                </a:pPr>
                <a:endParaRPr lang="en-US" dirty="0" smtClean="0"/>
              </a:p>
              <a:p>
                <a:pPr marL="1371600" lvl="3" indent="0">
                  <a:spcBef>
                    <a:spcPts val="0"/>
                  </a:spcBef>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120" y="744435"/>
                <a:ext cx="8686800" cy="5796493"/>
              </a:xfrm>
              <a:blipFill rotWithShape="1">
                <a:blip r:embed="rId4"/>
                <a:stretch>
                  <a:fillRect l="-1193" t="-946" r="-175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lvl="0"/>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18</a:t>
            </a:fld>
            <a:endParaRPr lang="en-US"/>
          </a:p>
        </p:txBody>
      </p:sp>
    </p:spTree>
    <p:extLst>
      <p:ext uri="{BB962C8B-B14F-4D97-AF65-F5344CB8AC3E}">
        <p14:creationId xmlns:p14="http://schemas.microsoft.com/office/powerpoint/2010/main" val="542883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058" y="562"/>
            <a:ext cx="7579275" cy="570939"/>
          </a:xfrm>
        </p:spPr>
        <p:txBody>
          <a:bodyPr>
            <a:normAutofit fontScale="90000"/>
          </a:bodyPr>
          <a:lstStyle/>
          <a:p>
            <a:r>
              <a:rPr lang="en-US" dirty="0" smtClean="0"/>
              <a:t>Difficulties, Uncertainties, Expenses</a:t>
            </a:r>
            <a:endParaRPr lang="en-US" dirty="0"/>
          </a:p>
        </p:txBody>
      </p:sp>
      <p:sp>
        <p:nvSpPr>
          <p:cNvPr id="3" name="Content Placeholder 2"/>
          <p:cNvSpPr>
            <a:spLocks noGrp="1"/>
          </p:cNvSpPr>
          <p:nvPr>
            <p:ph idx="1"/>
          </p:nvPr>
        </p:nvSpPr>
        <p:spPr>
          <a:xfrm>
            <a:off x="287120" y="558327"/>
            <a:ext cx="8686800" cy="4347370"/>
          </a:xfrm>
        </p:spPr>
        <p:txBody>
          <a:bodyPr>
            <a:normAutofit fontScale="85000" lnSpcReduction="20000"/>
          </a:bodyPr>
          <a:lstStyle/>
          <a:p>
            <a:pPr marL="457200" lvl="1" indent="0">
              <a:spcBef>
                <a:spcPts val="0"/>
              </a:spcBef>
              <a:buNone/>
            </a:pPr>
            <a:endParaRPr lang="en-US" dirty="0" smtClean="0"/>
          </a:p>
          <a:p>
            <a:pPr>
              <a:spcBef>
                <a:spcPts val="0"/>
              </a:spcBef>
            </a:pPr>
            <a:r>
              <a:rPr lang="en-US" dirty="0" smtClean="0"/>
              <a:t>National security function on commercial site</a:t>
            </a:r>
          </a:p>
          <a:p>
            <a:pPr lvl="1">
              <a:spcBef>
                <a:spcPts val="0"/>
              </a:spcBef>
            </a:pPr>
            <a:r>
              <a:rPr lang="en-US" dirty="0" smtClean="0"/>
              <a:t>Subject to local, state, EPA, NRC regulation</a:t>
            </a:r>
          </a:p>
          <a:p>
            <a:pPr lvl="1">
              <a:spcBef>
                <a:spcPts val="0"/>
              </a:spcBef>
            </a:pPr>
            <a:r>
              <a:rPr lang="en-US" dirty="0" smtClean="0"/>
              <a:t>Number of TPBARs limited – e.g. tritium in cooling water</a:t>
            </a:r>
          </a:p>
          <a:p>
            <a:pPr lvl="1">
              <a:spcBef>
                <a:spcPts val="0"/>
              </a:spcBef>
            </a:pPr>
            <a:r>
              <a:rPr lang="en-US" dirty="0" smtClean="0"/>
              <a:t>NNSA pays TVA to use Watts-Bar ($?)</a:t>
            </a:r>
          </a:p>
          <a:p>
            <a:pPr>
              <a:spcBef>
                <a:spcPts val="0"/>
              </a:spcBef>
            </a:pPr>
            <a:r>
              <a:rPr lang="en-US" dirty="0" smtClean="0"/>
              <a:t>Reactor fuel must be of national origin</a:t>
            </a:r>
          </a:p>
          <a:p>
            <a:pPr lvl="1">
              <a:spcBef>
                <a:spcPts val="0"/>
              </a:spcBef>
            </a:pPr>
            <a:r>
              <a:rPr lang="en-US" dirty="0" smtClean="0"/>
              <a:t>Need US owned, US sited uranium enrichment facility (&gt;$2B)</a:t>
            </a:r>
            <a:endParaRPr lang="en-US" dirty="0"/>
          </a:p>
          <a:p>
            <a:pPr>
              <a:spcBef>
                <a:spcPts val="0"/>
              </a:spcBef>
            </a:pPr>
            <a:r>
              <a:rPr lang="en-US" dirty="0" smtClean="0"/>
              <a:t>ORNL (Y-12) Li-6 enrichment facility obsolete ($?)</a:t>
            </a:r>
          </a:p>
          <a:p>
            <a:pPr>
              <a:spcBef>
                <a:spcPts val="0"/>
              </a:spcBef>
            </a:pPr>
            <a:r>
              <a:rPr lang="en-US" dirty="0" smtClean="0"/>
              <a:t>2.8 kg/y of tritium needed after 2025</a:t>
            </a:r>
          </a:p>
          <a:p>
            <a:pPr lvl="1">
              <a:spcBef>
                <a:spcPts val="0"/>
              </a:spcBef>
            </a:pPr>
            <a:r>
              <a:rPr lang="en-US" dirty="0" smtClean="0"/>
              <a:t>Weapon decommissioning ends</a:t>
            </a:r>
          </a:p>
          <a:p>
            <a:pPr lvl="1">
              <a:spcBef>
                <a:spcPts val="0"/>
              </a:spcBef>
            </a:pPr>
            <a:r>
              <a:rPr lang="en-US" dirty="0" smtClean="0"/>
              <a:t>Additional reactor(s) needed </a:t>
            </a:r>
          </a:p>
          <a:p>
            <a:pPr lvl="2">
              <a:spcBef>
                <a:spcPts val="0"/>
              </a:spcBef>
            </a:pPr>
            <a:r>
              <a:rPr lang="en-US" dirty="0" smtClean="0"/>
              <a:t> to be upgraded and certified for TPBARs ($?)</a:t>
            </a:r>
          </a:p>
          <a:p>
            <a:pPr lvl="2">
              <a:spcBef>
                <a:spcPts val="0"/>
              </a:spcBef>
            </a:pPr>
            <a:endParaRPr lang="en-US" dirty="0"/>
          </a:p>
          <a:p>
            <a:pPr>
              <a:spcBef>
                <a:spcPts val="0"/>
              </a:spcBef>
            </a:pPr>
            <a:r>
              <a:rPr lang="en-US" dirty="0" smtClean="0"/>
              <a:t>Mu*STAR solves all these problems and saves money</a:t>
            </a:r>
          </a:p>
          <a:p>
            <a:pPr lvl="1">
              <a:spcBef>
                <a:spcPts val="0"/>
              </a:spcBef>
            </a:pPr>
            <a:r>
              <a:rPr lang="en-US" dirty="0" smtClean="0"/>
              <a:t>Scaled back accelerator and only one </a:t>
            </a:r>
            <a:r>
              <a:rPr lang="en-US" dirty="0">
                <a:latin typeface="Symbol" panose="05050102010706020507" pitchFamily="18" charset="2"/>
              </a:rPr>
              <a:t>m</a:t>
            </a:r>
            <a:r>
              <a:rPr lang="en-US" dirty="0" smtClean="0"/>
              <a:t>*S module can make &gt;2.4 kg/y of T</a:t>
            </a:r>
          </a:p>
          <a:p>
            <a:pPr lvl="1">
              <a:spcBef>
                <a:spcPts val="0"/>
              </a:spcBef>
            </a:pPr>
            <a:r>
              <a:rPr lang="en-US" dirty="0" smtClean="0"/>
              <a:t>Essentially a </a:t>
            </a:r>
            <a:r>
              <a:rPr lang="en-US" dirty="0" smtClean="0">
                <a:latin typeface="Symbol" panose="05050102010706020507" pitchFamily="18" charset="2"/>
              </a:rPr>
              <a:t>m</a:t>
            </a:r>
            <a:r>
              <a:rPr lang="en-US" dirty="0" smtClean="0"/>
              <a:t>*S pilot plant (~$1B)</a:t>
            </a:r>
          </a:p>
        </p:txBody>
      </p:sp>
      <p:sp>
        <p:nvSpPr>
          <p:cNvPr id="4" name="Footer Placeholder 3"/>
          <p:cNvSpPr>
            <a:spLocks noGrp="1"/>
          </p:cNvSpPr>
          <p:nvPr>
            <p:ph type="ftr" sz="quarter" idx="11"/>
          </p:nvPr>
        </p:nvSpPr>
        <p:spPr/>
        <p:txBody>
          <a:bodyPr/>
          <a:lstStyle/>
          <a:p>
            <a:pPr lvl="0"/>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19</a:t>
            </a:fld>
            <a:endParaRPr lang="en-US"/>
          </a:p>
        </p:txBody>
      </p:sp>
    </p:spTree>
    <p:extLst>
      <p:ext uri="{BB962C8B-B14F-4D97-AF65-F5344CB8AC3E}">
        <p14:creationId xmlns:p14="http://schemas.microsoft.com/office/powerpoint/2010/main" val="3086235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014"/>
            <a:ext cx="8985434" cy="1314450"/>
          </a:xfrm>
        </p:spPr>
        <p:txBody>
          <a:bodyPr>
            <a:normAutofit/>
          </a:bodyPr>
          <a:lstStyle/>
          <a:p>
            <a:r>
              <a:rPr lang="en-US" sz="2400" b="1" dirty="0" smtClean="0">
                <a:solidFill>
                  <a:schemeClr val="tx1"/>
                </a:solidFill>
                <a:latin typeface="Avenir Light"/>
                <a:ea typeface="+mj-ea"/>
                <a:cs typeface="Avenir Light"/>
              </a:rPr>
              <a:t>BHAG</a:t>
            </a:r>
            <a:r>
              <a:rPr lang="en-US" sz="2400" b="1" dirty="0">
                <a:solidFill>
                  <a:schemeClr val="tx1"/>
                </a:solidFill>
                <a:latin typeface="Avenir Light"/>
                <a:ea typeface="+mj-ea"/>
                <a:cs typeface="Avenir Light"/>
              </a:rPr>
              <a:t>: </a:t>
            </a:r>
            <a:r>
              <a:rPr lang="en-US" sz="2400" b="1" u="sng" dirty="0">
                <a:solidFill>
                  <a:schemeClr val="tx1"/>
                </a:solidFill>
                <a:latin typeface="Avenir Light"/>
                <a:ea typeface="+mj-ea"/>
                <a:cs typeface="Avenir Light"/>
              </a:rPr>
              <a:t>Big Hairy </a:t>
            </a:r>
            <a:r>
              <a:rPr lang="en-US" sz="2400" b="1" u="sng" dirty="0" smtClean="0">
                <a:solidFill>
                  <a:schemeClr val="tx1"/>
                </a:solidFill>
                <a:latin typeface="Avenir Light"/>
                <a:ea typeface="+mj-ea"/>
                <a:cs typeface="Avenir Light"/>
              </a:rPr>
              <a:t>Audacious </a:t>
            </a:r>
            <a:r>
              <a:rPr lang="en-US" sz="2400" b="1" u="sng" dirty="0">
                <a:solidFill>
                  <a:schemeClr val="tx1"/>
                </a:solidFill>
                <a:latin typeface="Avenir Light"/>
                <a:ea typeface="+mj-ea"/>
                <a:cs typeface="Avenir Light"/>
              </a:rPr>
              <a:t>Goal</a:t>
            </a:r>
            <a:r>
              <a:rPr lang="en-US" sz="2400" b="1" dirty="0">
                <a:solidFill>
                  <a:schemeClr val="tx1"/>
                </a:solidFill>
                <a:latin typeface="Avenir Light"/>
                <a:ea typeface="+mj-ea"/>
                <a:cs typeface="Avenir Light"/>
              </a:rPr>
              <a:t>, </a:t>
            </a:r>
            <a:endParaRPr lang="en-US" sz="2000" b="1" dirty="0">
              <a:solidFill>
                <a:schemeClr val="tx1"/>
              </a:solidFill>
              <a:latin typeface="Avenir Light"/>
              <a:ea typeface="+mj-ea"/>
              <a:cs typeface="Avenir Light"/>
            </a:endParaRPr>
          </a:p>
          <a:p>
            <a:r>
              <a:rPr lang="en-US" sz="2000" b="1" dirty="0" err="1">
                <a:solidFill>
                  <a:schemeClr val="tx1"/>
                </a:solidFill>
                <a:latin typeface="Avenir Light"/>
                <a:cs typeface="Avenir Light"/>
              </a:rPr>
              <a:t>from</a:t>
            </a:r>
            <a:r>
              <a:rPr lang="en-US" sz="2000" b="1" dirty="0" err="1" smtClean="0">
                <a:solidFill>
                  <a:schemeClr val="tx1"/>
                </a:solidFill>
                <a:latin typeface="Avenir Light"/>
                <a:ea typeface="+mj-ea"/>
                <a:cs typeface="Avenir Light"/>
              </a:rPr>
              <a:t>“Built</a:t>
            </a:r>
            <a:r>
              <a:rPr lang="en-US" sz="2000" b="1" dirty="0" smtClean="0">
                <a:solidFill>
                  <a:schemeClr val="tx1"/>
                </a:solidFill>
                <a:latin typeface="Avenir Light"/>
                <a:ea typeface="+mj-ea"/>
                <a:cs typeface="Avenir Light"/>
              </a:rPr>
              <a:t> </a:t>
            </a:r>
            <a:r>
              <a:rPr lang="en-US" sz="2000" b="1" dirty="0">
                <a:solidFill>
                  <a:schemeClr val="tx1"/>
                </a:solidFill>
                <a:latin typeface="Avenir Light"/>
                <a:ea typeface="+mj-ea"/>
                <a:cs typeface="Avenir Light"/>
              </a:rPr>
              <a:t>to Last: Successful Habits of Visionary Companies” </a:t>
            </a:r>
            <a:endParaRPr lang="en-US" sz="2000" b="1" dirty="0" smtClean="0">
              <a:solidFill>
                <a:schemeClr val="tx1"/>
              </a:solidFill>
              <a:latin typeface="Avenir Light"/>
              <a:ea typeface="+mj-ea"/>
              <a:cs typeface="Avenir Light"/>
            </a:endParaRPr>
          </a:p>
          <a:p>
            <a:r>
              <a:rPr lang="en-US" sz="2000" b="1" dirty="0" smtClean="0">
                <a:solidFill>
                  <a:schemeClr val="tx1"/>
                </a:solidFill>
                <a:latin typeface="Avenir Light"/>
                <a:ea typeface="+mj-ea"/>
                <a:cs typeface="Avenir Light"/>
              </a:rPr>
              <a:t>by </a:t>
            </a:r>
            <a:r>
              <a:rPr lang="en-US" sz="2000" b="1" dirty="0">
                <a:solidFill>
                  <a:schemeClr val="tx1"/>
                </a:solidFill>
                <a:latin typeface="Avenir Light"/>
                <a:ea typeface="+mj-ea"/>
                <a:cs typeface="Avenir Light"/>
              </a:rPr>
              <a:t>Jim Collins and Jerry Porras (2004) </a:t>
            </a:r>
          </a:p>
        </p:txBody>
      </p:sp>
      <p:sp>
        <p:nvSpPr>
          <p:cNvPr id="4" name="Footer Placeholder 3"/>
          <p:cNvSpPr>
            <a:spLocks noGrp="1"/>
          </p:cNvSpPr>
          <p:nvPr>
            <p:ph type="ftr" sz="quarter" idx="11"/>
          </p:nvPr>
        </p:nvSpPr>
        <p:spPr/>
        <p:txBody>
          <a:bodyPr/>
          <a:lstStyle/>
          <a:p>
            <a:r>
              <a:rPr lang="en-US" smtClean="0"/>
              <a:t>Rol Johnson, Atlanta 4/2/2019</a:t>
            </a:r>
            <a:endParaRPr lang="en-US"/>
          </a:p>
        </p:txBody>
      </p:sp>
      <p:sp>
        <p:nvSpPr>
          <p:cNvPr id="5" name="Slide Number Placeholder 4"/>
          <p:cNvSpPr>
            <a:spLocks noGrp="1"/>
          </p:cNvSpPr>
          <p:nvPr>
            <p:ph type="sldNum" sz="quarter" idx="12"/>
          </p:nvPr>
        </p:nvSpPr>
        <p:spPr/>
        <p:txBody>
          <a:bodyPr/>
          <a:lstStyle/>
          <a:p>
            <a:fld id="{AE3BB9BE-A5A4-E841-8480-D6FAD22CB6B2}" type="slidenum">
              <a:rPr lang="en-US" smtClean="0"/>
              <a:pPr/>
              <a:t>2</a:t>
            </a:fld>
            <a:endParaRPr lang="en-US"/>
          </a:p>
        </p:txBody>
      </p:sp>
      <p:sp>
        <p:nvSpPr>
          <p:cNvPr id="8" name="Title 1"/>
          <p:cNvSpPr txBox="1">
            <a:spLocks/>
          </p:cNvSpPr>
          <p:nvPr/>
        </p:nvSpPr>
        <p:spPr>
          <a:xfrm>
            <a:off x="433415" y="2452193"/>
            <a:ext cx="8552019" cy="2315070"/>
          </a:xfrm>
          <a:prstGeom prst="rect">
            <a:avLst/>
          </a:prstGeom>
          <a:gradFill flip="none" rotWithShape="1">
            <a:gsLst>
              <a:gs pos="48000">
                <a:schemeClr val="accent6">
                  <a:lumMod val="60000"/>
                  <a:lumOff val="40000"/>
                </a:schemeClr>
              </a:gs>
              <a:gs pos="99000">
                <a:schemeClr val="bg1">
                  <a:lumMod val="65000"/>
                </a:schemeClr>
              </a:gs>
              <a:gs pos="0">
                <a:schemeClr val="bg1"/>
              </a:gs>
            </a:gsLst>
            <a:lin ang="0" scaled="1"/>
            <a:tileRect/>
          </a:gradFill>
          <a:ln>
            <a:noFill/>
          </a:ln>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Avenir Light"/>
                <a:ea typeface="+mj-ea"/>
                <a:cs typeface="Avenir Light"/>
              </a:defRPr>
            </a:lvl1pPr>
          </a:lstStyle>
          <a:p>
            <a:pPr algn="l"/>
            <a:r>
              <a:rPr lang="en-US" sz="2000" dirty="0" smtClean="0"/>
              <a:t>1970s – SC magnet conductor developed</a:t>
            </a:r>
            <a:br>
              <a:rPr lang="en-US" sz="2000" dirty="0" smtClean="0"/>
            </a:br>
            <a:r>
              <a:rPr lang="en-US" sz="2000" dirty="0" smtClean="0"/>
              <a:t>             major spin-off – SC magnets for </a:t>
            </a:r>
            <a:r>
              <a:rPr lang="en-US" sz="2000" u="sng" dirty="0" smtClean="0"/>
              <a:t>MRI</a:t>
            </a:r>
            <a:r>
              <a:rPr lang="en-US" sz="2000" dirty="0" smtClean="0"/>
              <a:t/>
            </a:r>
            <a:br>
              <a:rPr lang="en-US" sz="2000" dirty="0" smtClean="0"/>
            </a:br>
            <a:r>
              <a:rPr lang="en-US" sz="2000" dirty="0" smtClean="0"/>
              <a:t>1982 – SC Energy </a:t>
            </a:r>
            <a:r>
              <a:rPr lang="en-US" sz="2000" dirty="0" err="1" smtClean="0"/>
              <a:t>Doubler</a:t>
            </a:r>
            <a:r>
              <a:rPr lang="en-US" sz="2000" dirty="0" smtClean="0"/>
              <a:t>/Accelerator</a:t>
            </a:r>
            <a:br>
              <a:rPr lang="en-US" sz="2000" dirty="0" smtClean="0"/>
            </a:br>
            <a:r>
              <a:rPr lang="en-US" sz="2000" dirty="0" smtClean="0"/>
              <a:t>1985 – </a:t>
            </a:r>
            <a:r>
              <a:rPr lang="en-US" sz="2000" dirty="0" err="1" smtClean="0"/>
              <a:t>Tevatron</a:t>
            </a:r>
            <a:r>
              <a:rPr lang="en-US" sz="2000" dirty="0" smtClean="0"/>
              <a:t> proton-antiproton collider</a:t>
            </a:r>
            <a:br>
              <a:rPr lang="en-US" sz="2000" dirty="0" smtClean="0"/>
            </a:br>
            <a:r>
              <a:rPr lang="en-US" sz="2000" dirty="0" smtClean="0"/>
              <a:t>1995 – Discovery of the </a:t>
            </a:r>
            <a:r>
              <a:rPr lang="en-US" sz="2000" u="sng" dirty="0" smtClean="0"/>
              <a:t>Top Quark</a:t>
            </a:r>
            <a:r>
              <a:rPr lang="en-US" sz="2000" dirty="0" smtClean="0"/>
              <a:t/>
            </a:r>
            <a:br>
              <a:rPr lang="en-US" sz="2000" dirty="0" smtClean="0"/>
            </a:br>
            <a:r>
              <a:rPr lang="en-US" sz="2000" dirty="0" smtClean="0"/>
              <a:t>2010 – Large Hadron Collider</a:t>
            </a:r>
            <a:br>
              <a:rPr lang="en-US" sz="2000" dirty="0" smtClean="0"/>
            </a:br>
            <a:r>
              <a:rPr lang="en-US" sz="2000" dirty="0" smtClean="0"/>
              <a:t>2014 – Discovery of </a:t>
            </a:r>
            <a:r>
              <a:rPr lang="en-US" sz="2000" u="sng" dirty="0" smtClean="0"/>
              <a:t>Higgs Boson</a:t>
            </a:r>
            <a:endParaRPr lang="en-US" sz="2000" dirty="0"/>
          </a:p>
        </p:txBody>
      </p:sp>
      <p:sp>
        <p:nvSpPr>
          <p:cNvPr id="10" name="Subtitle 2"/>
          <p:cNvSpPr txBox="1">
            <a:spLocks/>
          </p:cNvSpPr>
          <p:nvPr/>
        </p:nvSpPr>
        <p:spPr>
          <a:xfrm>
            <a:off x="136544" y="1397464"/>
            <a:ext cx="8985434" cy="1150171"/>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b="1" smtClean="0">
                <a:solidFill>
                  <a:schemeClr val="tx1"/>
                </a:solidFill>
                <a:latin typeface="Avenir Light"/>
                <a:ea typeface="+mj-ea"/>
                <a:cs typeface="Avenir Light"/>
              </a:rPr>
              <a:t>Bob Wilson’s BHAG: make superconducting magnets so powerful and efficient that they make possible new kinds of accelerators and colliders to study the smallest things in the universe.</a:t>
            </a:r>
            <a:endParaRPr lang="en-US" sz="2000" b="1" dirty="0">
              <a:solidFill>
                <a:schemeClr val="tx1"/>
              </a:solidFill>
              <a:latin typeface="Avenir Light"/>
              <a:ea typeface="+mj-ea"/>
              <a:cs typeface="Avenir Ligh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058" y="562"/>
            <a:ext cx="7579275" cy="570939"/>
          </a:xfrm>
        </p:spPr>
        <p:txBody>
          <a:bodyPr>
            <a:normAutofit fontScale="90000"/>
          </a:bodyPr>
          <a:lstStyle/>
          <a:p>
            <a:r>
              <a:rPr lang="en-US" dirty="0"/>
              <a:t>Technology Readiness Levels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775570491"/>
              </p:ext>
            </p:extLst>
          </p:nvPr>
        </p:nvGraphicFramePr>
        <p:xfrm>
          <a:off x="1421220" y="657790"/>
          <a:ext cx="6866521" cy="1605744"/>
        </p:xfrm>
        <a:graphic>
          <a:graphicData uri="http://schemas.openxmlformats.org/drawingml/2006/table">
            <a:tbl>
              <a:tblPr firstRow="1" firstCol="1" bandRow="1"/>
              <a:tblGrid>
                <a:gridCol w="658257"/>
                <a:gridCol w="6208264"/>
              </a:tblGrid>
              <a:tr h="178416">
                <a:tc>
                  <a:txBody>
                    <a:bodyPr/>
                    <a:lstStyle/>
                    <a:p>
                      <a:pPr marL="0" marR="0" algn="ctr">
                        <a:spcBef>
                          <a:spcPts val="0"/>
                        </a:spcBef>
                        <a:spcAft>
                          <a:spcPts val="0"/>
                        </a:spcAft>
                      </a:pPr>
                      <a:r>
                        <a:rPr lang="en-US" sz="900" dirty="0">
                          <a:effectLst/>
                          <a:latin typeface="Times New Roman"/>
                          <a:ea typeface="Times New Roman"/>
                          <a:cs typeface="Times New Roman"/>
                        </a:rPr>
                        <a:t>1</a:t>
                      </a:r>
                      <a:endParaRPr lang="en-US" sz="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900">
                          <a:effectLst/>
                          <a:latin typeface="Times New Roman"/>
                          <a:ea typeface="Times New Roman"/>
                          <a:cs typeface="Times New Roman"/>
                        </a:rPr>
                        <a:t>Basic principles observed and reported.	</a:t>
                      </a:r>
                      <a:endParaRPr lang="en-US" sz="800">
                        <a:effectLst/>
                        <a:latin typeface="Calibri"/>
                        <a:ea typeface="Calibri"/>
                        <a:cs typeface="Times New Roman"/>
                      </a:endParaRPr>
                    </a:p>
                  </a:txBody>
                  <a:tcPr marL="68580" marR="68580" marT="0" marB="0">
                    <a:lnL>
                      <a:noFill/>
                    </a:lnL>
                    <a:lnR>
                      <a:noFill/>
                    </a:lnR>
                    <a:lnT>
                      <a:noFill/>
                    </a:lnT>
                    <a:lnB>
                      <a:noFill/>
                    </a:lnB>
                  </a:tcPr>
                </a:tc>
              </a:tr>
              <a:tr h="178416">
                <a:tc>
                  <a:txBody>
                    <a:bodyPr/>
                    <a:lstStyle/>
                    <a:p>
                      <a:pPr marL="0" marR="0" algn="ctr">
                        <a:spcBef>
                          <a:spcPts val="0"/>
                        </a:spcBef>
                        <a:spcAft>
                          <a:spcPts val="0"/>
                        </a:spcAft>
                      </a:pPr>
                      <a:r>
                        <a:rPr lang="en-US" sz="900">
                          <a:effectLst/>
                          <a:latin typeface="Times New Roman"/>
                          <a:ea typeface="Times New Roman"/>
                          <a:cs typeface="Times New Roman"/>
                        </a:rPr>
                        <a:t>2</a:t>
                      </a:r>
                      <a:endParaRPr lang="en-US" sz="800">
                        <a:effectLst/>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900">
                          <a:effectLst/>
                          <a:latin typeface="Times New Roman"/>
                          <a:ea typeface="Times New Roman"/>
                          <a:cs typeface="Times New Roman"/>
                        </a:rPr>
                        <a:t>Technology concept and/or application formulated.</a:t>
                      </a:r>
                      <a:endParaRPr lang="en-US" sz="800">
                        <a:effectLst/>
                        <a:latin typeface="Calibri"/>
                        <a:ea typeface="Calibri"/>
                        <a:cs typeface="Times New Roman"/>
                      </a:endParaRPr>
                    </a:p>
                  </a:txBody>
                  <a:tcPr marL="68580" marR="68580" marT="0" marB="0">
                    <a:lnL>
                      <a:noFill/>
                    </a:lnL>
                    <a:lnR>
                      <a:noFill/>
                    </a:lnR>
                    <a:lnT>
                      <a:noFill/>
                    </a:lnT>
                    <a:lnB>
                      <a:noFill/>
                    </a:lnB>
                  </a:tcPr>
                </a:tc>
              </a:tr>
              <a:tr h="178416">
                <a:tc>
                  <a:txBody>
                    <a:bodyPr/>
                    <a:lstStyle/>
                    <a:p>
                      <a:pPr marL="0" marR="0" algn="ctr">
                        <a:spcBef>
                          <a:spcPts val="0"/>
                        </a:spcBef>
                        <a:spcAft>
                          <a:spcPts val="0"/>
                        </a:spcAft>
                      </a:pPr>
                      <a:r>
                        <a:rPr lang="en-US" sz="900">
                          <a:effectLst/>
                          <a:latin typeface="Times New Roman"/>
                          <a:ea typeface="Times New Roman"/>
                          <a:cs typeface="Times New Roman"/>
                        </a:rPr>
                        <a:t>3</a:t>
                      </a:r>
                      <a:endParaRPr lang="en-US" sz="800">
                        <a:effectLst/>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900" dirty="0">
                          <a:effectLst/>
                          <a:latin typeface="Times New Roman"/>
                          <a:ea typeface="Times New Roman"/>
                          <a:cs typeface="Times New Roman"/>
                        </a:rPr>
                        <a:t>Analytical and experimental critical function and/or characteristic proof of concept.</a:t>
                      </a:r>
                      <a:endParaRPr lang="en-US" sz="800" dirty="0">
                        <a:effectLst/>
                        <a:latin typeface="Calibri"/>
                        <a:ea typeface="Calibri"/>
                        <a:cs typeface="Times New Roman"/>
                      </a:endParaRPr>
                    </a:p>
                  </a:txBody>
                  <a:tcPr marL="68580" marR="68580" marT="0" marB="0">
                    <a:lnL>
                      <a:noFill/>
                    </a:lnL>
                    <a:lnR>
                      <a:noFill/>
                    </a:lnR>
                    <a:lnT>
                      <a:noFill/>
                    </a:lnT>
                    <a:lnB>
                      <a:noFill/>
                    </a:lnB>
                  </a:tcPr>
                </a:tc>
              </a:tr>
              <a:tr h="178416">
                <a:tc>
                  <a:txBody>
                    <a:bodyPr/>
                    <a:lstStyle/>
                    <a:p>
                      <a:pPr marL="0" marR="0" algn="ctr">
                        <a:spcBef>
                          <a:spcPts val="0"/>
                        </a:spcBef>
                        <a:spcAft>
                          <a:spcPts val="0"/>
                        </a:spcAft>
                      </a:pPr>
                      <a:r>
                        <a:rPr lang="en-US" sz="900">
                          <a:effectLst/>
                          <a:latin typeface="Times New Roman"/>
                          <a:ea typeface="Times New Roman"/>
                          <a:cs typeface="Times New Roman"/>
                        </a:rPr>
                        <a:t>4</a:t>
                      </a:r>
                      <a:endParaRPr lang="en-US" sz="800">
                        <a:effectLst/>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900">
                          <a:effectLst/>
                          <a:latin typeface="Times New Roman"/>
                          <a:ea typeface="Times New Roman"/>
                          <a:cs typeface="Times New Roman"/>
                        </a:rPr>
                        <a:t>Component and/or breadboard validation in a laboratory environment.</a:t>
                      </a:r>
                      <a:endParaRPr lang="en-US" sz="800">
                        <a:effectLst/>
                        <a:latin typeface="Calibri"/>
                        <a:ea typeface="Calibri"/>
                        <a:cs typeface="Times New Roman"/>
                      </a:endParaRPr>
                    </a:p>
                  </a:txBody>
                  <a:tcPr marL="68580" marR="68580" marT="0" marB="0">
                    <a:lnL>
                      <a:noFill/>
                    </a:lnL>
                    <a:lnR>
                      <a:noFill/>
                    </a:lnR>
                    <a:lnT>
                      <a:noFill/>
                    </a:lnT>
                    <a:lnB>
                      <a:noFill/>
                    </a:lnB>
                  </a:tcPr>
                </a:tc>
              </a:tr>
              <a:tr h="178416">
                <a:tc>
                  <a:txBody>
                    <a:bodyPr/>
                    <a:lstStyle/>
                    <a:p>
                      <a:pPr marL="0" marR="0" algn="ctr">
                        <a:spcBef>
                          <a:spcPts val="0"/>
                        </a:spcBef>
                        <a:spcAft>
                          <a:spcPts val="0"/>
                        </a:spcAft>
                      </a:pPr>
                      <a:r>
                        <a:rPr lang="en-US" sz="900">
                          <a:effectLst/>
                          <a:latin typeface="Times New Roman"/>
                          <a:ea typeface="Times New Roman"/>
                          <a:cs typeface="Times New Roman"/>
                        </a:rPr>
                        <a:t>5</a:t>
                      </a:r>
                      <a:endParaRPr lang="en-US" sz="800">
                        <a:effectLst/>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900">
                          <a:effectLst/>
                          <a:latin typeface="Times New Roman"/>
                          <a:ea typeface="Times New Roman"/>
                          <a:cs typeface="Times New Roman"/>
                        </a:rPr>
                        <a:t>Component and/or breadboard validation in a relevant environment.</a:t>
                      </a:r>
                      <a:endParaRPr lang="en-US" sz="800">
                        <a:effectLst/>
                        <a:latin typeface="Calibri"/>
                        <a:ea typeface="Calibri"/>
                        <a:cs typeface="Times New Roman"/>
                      </a:endParaRPr>
                    </a:p>
                  </a:txBody>
                  <a:tcPr marL="68580" marR="68580" marT="0" marB="0">
                    <a:lnL>
                      <a:noFill/>
                    </a:lnL>
                    <a:lnR>
                      <a:noFill/>
                    </a:lnR>
                    <a:lnT>
                      <a:noFill/>
                    </a:lnT>
                    <a:lnB>
                      <a:noFill/>
                    </a:lnB>
                  </a:tcPr>
                </a:tc>
              </a:tr>
              <a:tr h="178416">
                <a:tc>
                  <a:txBody>
                    <a:bodyPr/>
                    <a:lstStyle/>
                    <a:p>
                      <a:pPr marL="0" marR="0" algn="ctr">
                        <a:spcBef>
                          <a:spcPts val="0"/>
                        </a:spcBef>
                        <a:spcAft>
                          <a:spcPts val="0"/>
                        </a:spcAft>
                      </a:pPr>
                      <a:r>
                        <a:rPr lang="en-US" sz="900">
                          <a:effectLst/>
                          <a:latin typeface="Times New Roman"/>
                          <a:ea typeface="Times New Roman"/>
                          <a:cs typeface="Times New Roman"/>
                        </a:rPr>
                        <a:t>6</a:t>
                      </a:r>
                      <a:endParaRPr lang="en-US" sz="800">
                        <a:effectLst/>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900">
                          <a:effectLst/>
                          <a:latin typeface="Times New Roman"/>
                          <a:ea typeface="Times New Roman"/>
                          <a:cs typeface="Times New Roman"/>
                        </a:rPr>
                        <a:t>System/subsystem model or prototype demonstration in a relevant environment.</a:t>
                      </a:r>
                      <a:endParaRPr lang="en-US" sz="800">
                        <a:effectLst/>
                        <a:latin typeface="Calibri"/>
                        <a:ea typeface="Calibri"/>
                        <a:cs typeface="Times New Roman"/>
                      </a:endParaRPr>
                    </a:p>
                  </a:txBody>
                  <a:tcPr marL="68580" marR="68580" marT="0" marB="0">
                    <a:lnL>
                      <a:noFill/>
                    </a:lnL>
                    <a:lnR>
                      <a:noFill/>
                    </a:lnR>
                    <a:lnT>
                      <a:noFill/>
                    </a:lnT>
                    <a:lnB>
                      <a:noFill/>
                    </a:lnB>
                  </a:tcPr>
                </a:tc>
              </a:tr>
              <a:tr h="178416">
                <a:tc>
                  <a:txBody>
                    <a:bodyPr/>
                    <a:lstStyle/>
                    <a:p>
                      <a:pPr marL="0" marR="0" algn="ctr">
                        <a:spcBef>
                          <a:spcPts val="0"/>
                        </a:spcBef>
                        <a:spcAft>
                          <a:spcPts val="0"/>
                        </a:spcAft>
                      </a:pPr>
                      <a:r>
                        <a:rPr lang="en-US" sz="900">
                          <a:effectLst/>
                          <a:latin typeface="Times New Roman"/>
                          <a:ea typeface="Times New Roman"/>
                          <a:cs typeface="Times New Roman"/>
                        </a:rPr>
                        <a:t>7</a:t>
                      </a:r>
                      <a:endParaRPr lang="en-US" sz="800">
                        <a:effectLst/>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900">
                          <a:effectLst/>
                          <a:latin typeface="Times New Roman"/>
                          <a:ea typeface="Times New Roman"/>
                          <a:cs typeface="Times New Roman"/>
                        </a:rPr>
                        <a:t>System prototype demonstration in an operational environment.</a:t>
                      </a:r>
                      <a:endParaRPr lang="en-US" sz="800">
                        <a:effectLst/>
                        <a:latin typeface="Calibri"/>
                        <a:ea typeface="Calibri"/>
                        <a:cs typeface="Times New Roman"/>
                      </a:endParaRPr>
                    </a:p>
                  </a:txBody>
                  <a:tcPr marL="68580" marR="68580" marT="0" marB="0">
                    <a:lnL>
                      <a:noFill/>
                    </a:lnL>
                    <a:lnR>
                      <a:noFill/>
                    </a:lnR>
                    <a:lnT>
                      <a:noFill/>
                    </a:lnT>
                    <a:lnB>
                      <a:noFill/>
                    </a:lnB>
                  </a:tcPr>
                </a:tc>
              </a:tr>
              <a:tr h="178416">
                <a:tc>
                  <a:txBody>
                    <a:bodyPr/>
                    <a:lstStyle/>
                    <a:p>
                      <a:pPr marL="0" marR="0" algn="ctr">
                        <a:spcBef>
                          <a:spcPts val="0"/>
                        </a:spcBef>
                        <a:spcAft>
                          <a:spcPts val="0"/>
                        </a:spcAft>
                      </a:pPr>
                      <a:r>
                        <a:rPr lang="en-US" sz="900">
                          <a:effectLst/>
                          <a:latin typeface="Times New Roman"/>
                          <a:ea typeface="Times New Roman"/>
                          <a:cs typeface="Times New Roman"/>
                        </a:rPr>
                        <a:t>8</a:t>
                      </a:r>
                      <a:endParaRPr lang="en-US" sz="800">
                        <a:effectLst/>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900" dirty="0">
                          <a:effectLst/>
                          <a:latin typeface="Times New Roman"/>
                          <a:ea typeface="Times New Roman"/>
                          <a:cs typeface="Times New Roman"/>
                        </a:rPr>
                        <a:t>Actual system completed and qualified through test and demonstration.</a:t>
                      </a:r>
                      <a:endParaRPr lang="en-US" sz="800" dirty="0">
                        <a:effectLst/>
                        <a:latin typeface="Calibri"/>
                        <a:ea typeface="Calibri"/>
                        <a:cs typeface="Times New Roman"/>
                      </a:endParaRPr>
                    </a:p>
                  </a:txBody>
                  <a:tcPr marL="68580" marR="68580" marT="0" marB="0">
                    <a:lnL>
                      <a:noFill/>
                    </a:lnL>
                    <a:lnR>
                      <a:noFill/>
                    </a:lnR>
                    <a:lnT>
                      <a:noFill/>
                    </a:lnT>
                    <a:lnB>
                      <a:noFill/>
                    </a:lnB>
                  </a:tcPr>
                </a:tc>
              </a:tr>
              <a:tr h="178416">
                <a:tc>
                  <a:txBody>
                    <a:bodyPr/>
                    <a:lstStyle/>
                    <a:p>
                      <a:pPr marL="0" marR="0" algn="ctr">
                        <a:spcBef>
                          <a:spcPts val="0"/>
                        </a:spcBef>
                        <a:spcAft>
                          <a:spcPts val="0"/>
                        </a:spcAft>
                      </a:pPr>
                      <a:r>
                        <a:rPr lang="en-US" sz="900">
                          <a:effectLst/>
                          <a:latin typeface="Times New Roman"/>
                          <a:ea typeface="Times New Roman"/>
                          <a:cs typeface="Times New Roman"/>
                        </a:rPr>
                        <a:t>9</a:t>
                      </a:r>
                      <a:endParaRPr lang="en-US" sz="800">
                        <a:effectLst/>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900" dirty="0">
                          <a:effectLst/>
                          <a:latin typeface="Times New Roman"/>
                          <a:ea typeface="Times New Roman"/>
                          <a:cs typeface="Times New Roman"/>
                        </a:rPr>
                        <a:t>Actual system proven through successful mission operations.</a:t>
                      </a:r>
                      <a:endParaRPr lang="en-US" sz="8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pPr lvl="0"/>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20</a:t>
            </a:fld>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1543859976"/>
              </p:ext>
            </p:extLst>
          </p:nvPr>
        </p:nvGraphicFramePr>
        <p:xfrm>
          <a:off x="675361" y="2329669"/>
          <a:ext cx="8011439" cy="1895908"/>
        </p:xfrm>
        <a:graphic>
          <a:graphicData uri="http://schemas.openxmlformats.org/drawingml/2006/table">
            <a:tbl>
              <a:tblPr firstRow="1" firstCol="1" bandRow="1">
                <a:tableStyleId>{5C22544A-7EE6-4342-B048-85BDC9FD1C3A}</a:tableStyleId>
              </a:tblPr>
              <a:tblGrid>
                <a:gridCol w="2123332"/>
                <a:gridCol w="1505910"/>
                <a:gridCol w="4382197"/>
              </a:tblGrid>
              <a:tr h="270844">
                <a:tc gridSpan="3">
                  <a:txBody>
                    <a:bodyPr/>
                    <a:lstStyle/>
                    <a:p>
                      <a:pPr marL="0" marR="0" algn="ctr">
                        <a:spcBef>
                          <a:spcPts val="0"/>
                        </a:spcBef>
                        <a:spcAft>
                          <a:spcPts val="0"/>
                        </a:spcAft>
                      </a:pPr>
                      <a:r>
                        <a:rPr lang="en-US" sz="900" dirty="0">
                          <a:effectLst/>
                        </a:rPr>
                        <a:t>Mu*STAR Components Technology Readiness</a:t>
                      </a:r>
                      <a:endParaRPr lang="en-US" sz="8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70844">
                <a:tc>
                  <a:txBody>
                    <a:bodyPr/>
                    <a:lstStyle/>
                    <a:p>
                      <a:pPr marL="0" marR="0">
                        <a:spcBef>
                          <a:spcPts val="0"/>
                        </a:spcBef>
                        <a:spcAft>
                          <a:spcPts val="0"/>
                        </a:spcAft>
                      </a:pPr>
                      <a:r>
                        <a:rPr lang="en-US" sz="900">
                          <a:effectLst/>
                        </a:rPr>
                        <a:t>Component</a:t>
                      </a:r>
                      <a:endParaRPr lang="en-US" sz="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900">
                          <a:effectLst/>
                        </a:rPr>
                        <a:t>Readiness Level</a:t>
                      </a:r>
                      <a:endParaRPr lang="en-US" sz="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900">
                          <a:effectLst/>
                        </a:rPr>
                        <a:t>Comment / Example</a:t>
                      </a:r>
                      <a:endParaRPr lang="en-US" sz="800">
                        <a:effectLst/>
                        <a:latin typeface="Calibri"/>
                        <a:ea typeface="Calibri"/>
                        <a:cs typeface="Times New Roman"/>
                      </a:endParaRPr>
                    </a:p>
                  </a:txBody>
                  <a:tcPr marL="68580" marR="68580" marT="0" marB="0"/>
                </a:tc>
              </a:tr>
              <a:tr h="270844">
                <a:tc>
                  <a:txBody>
                    <a:bodyPr/>
                    <a:lstStyle/>
                    <a:p>
                      <a:pPr marL="0" marR="0">
                        <a:spcBef>
                          <a:spcPts val="0"/>
                        </a:spcBef>
                        <a:spcAft>
                          <a:spcPts val="0"/>
                        </a:spcAft>
                      </a:pPr>
                      <a:r>
                        <a:rPr lang="en-US" sz="900">
                          <a:effectLst/>
                        </a:rPr>
                        <a:t>Accelerator – 1 MW</a:t>
                      </a:r>
                      <a:endParaRPr lang="en-US" sz="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900">
                          <a:effectLst/>
                        </a:rPr>
                        <a:t>9</a:t>
                      </a:r>
                      <a:endParaRPr lang="en-US" sz="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900">
                          <a:effectLst/>
                        </a:rPr>
                        <a:t>SNS at ORNL</a:t>
                      </a:r>
                      <a:endParaRPr lang="en-US" sz="800">
                        <a:effectLst/>
                        <a:latin typeface="Calibri"/>
                        <a:ea typeface="Calibri"/>
                        <a:cs typeface="Times New Roman"/>
                      </a:endParaRPr>
                    </a:p>
                  </a:txBody>
                  <a:tcPr marL="68580" marR="68580" marT="0" marB="0"/>
                </a:tc>
              </a:tr>
              <a:tr h="270844">
                <a:tc>
                  <a:txBody>
                    <a:bodyPr/>
                    <a:lstStyle/>
                    <a:p>
                      <a:pPr marL="0" marR="0">
                        <a:spcBef>
                          <a:spcPts val="0"/>
                        </a:spcBef>
                        <a:spcAft>
                          <a:spcPts val="0"/>
                        </a:spcAft>
                      </a:pPr>
                      <a:r>
                        <a:rPr lang="en-US" sz="900">
                          <a:effectLst/>
                        </a:rPr>
                        <a:t>Accelerator – 10 MW</a:t>
                      </a:r>
                      <a:endParaRPr lang="en-US" sz="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900">
                          <a:effectLst/>
                        </a:rPr>
                        <a:t>7</a:t>
                      </a:r>
                      <a:endParaRPr lang="en-US" sz="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900" dirty="0">
                          <a:effectLst/>
                        </a:rPr>
                        <a:t>SNS is a “prototype”: 1 MW with </a:t>
                      </a:r>
                      <a:r>
                        <a:rPr lang="en-US" sz="900" dirty="0" smtClean="0">
                          <a:effectLst/>
                        </a:rPr>
                        <a:t>6% </a:t>
                      </a:r>
                      <a:r>
                        <a:rPr lang="en-US" sz="900" dirty="0">
                          <a:effectLst/>
                        </a:rPr>
                        <a:t>duty factor</a:t>
                      </a:r>
                      <a:endParaRPr lang="en-US" sz="800" dirty="0">
                        <a:effectLst/>
                        <a:latin typeface="Calibri"/>
                        <a:ea typeface="Calibri"/>
                        <a:cs typeface="Times New Roman"/>
                      </a:endParaRPr>
                    </a:p>
                  </a:txBody>
                  <a:tcPr marL="68580" marR="68580" marT="0" marB="0"/>
                </a:tc>
              </a:tr>
              <a:tr h="270844">
                <a:tc>
                  <a:txBody>
                    <a:bodyPr/>
                    <a:lstStyle/>
                    <a:p>
                      <a:pPr marL="0" marR="0">
                        <a:spcBef>
                          <a:spcPts val="0"/>
                        </a:spcBef>
                        <a:spcAft>
                          <a:spcPts val="0"/>
                        </a:spcAft>
                      </a:pPr>
                      <a:r>
                        <a:rPr lang="en-US" sz="900">
                          <a:effectLst/>
                        </a:rPr>
                        <a:t>Molten-Salt Reactor</a:t>
                      </a:r>
                      <a:endParaRPr lang="en-US" sz="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900">
                          <a:effectLst/>
                        </a:rPr>
                        <a:t>6</a:t>
                      </a:r>
                      <a:endParaRPr lang="en-US" sz="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900">
                          <a:effectLst/>
                        </a:rPr>
                        <a:t>Molten Salt Reactor Experiment at ORNL</a:t>
                      </a:r>
                      <a:endParaRPr lang="en-US" sz="800">
                        <a:effectLst/>
                        <a:latin typeface="Calibri"/>
                        <a:ea typeface="Calibri"/>
                        <a:cs typeface="Times New Roman"/>
                      </a:endParaRPr>
                    </a:p>
                  </a:txBody>
                  <a:tcPr marL="68580" marR="68580" marT="0" marB="0"/>
                </a:tc>
              </a:tr>
              <a:tr h="270844">
                <a:tc>
                  <a:txBody>
                    <a:bodyPr/>
                    <a:lstStyle/>
                    <a:p>
                      <a:pPr marL="0" marR="0">
                        <a:spcBef>
                          <a:spcPts val="0"/>
                        </a:spcBef>
                        <a:spcAft>
                          <a:spcPts val="0"/>
                        </a:spcAft>
                      </a:pPr>
                      <a:r>
                        <a:rPr lang="en-US" sz="900">
                          <a:effectLst/>
                        </a:rPr>
                        <a:t>Spallation Target</a:t>
                      </a:r>
                      <a:endParaRPr lang="en-US" sz="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900">
                          <a:effectLst/>
                        </a:rPr>
                        <a:t>6</a:t>
                      </a:r>
                      <a:endParaRPr lang="en-US" sz="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900" dirty="0">
                          <a:effectLst/>
                        </a:rPr>
                        <a:t>Other designs (in many places) are level 9</a:t>
                      </a:r>
                      <a:endParaRPr lang="en-US" sz="800" dirty="0">
                        <a:effectLst/>
                        <a:latin typeface="Calibri"/>
                        <a:ea typeface="Calibri"/>
                        <a:cs typeface="Times New Roman"/>
                      </a:endParaRPr>
                    </a:p>
                  </a:txBody>
                  <a:tcPr marL="68580" marR="68580" marT="0" marB="0"/>
                </a:tc>
              </a:tr>
              <a:tr h="270844">
                <a:tc>
                  <a:txBody>
                    <a:bodyPr/>
                    <a:lstStyle/>
                    <a:p>
                      <a:pPr marL="0" marR="0">
                        <a:spcBef>
                          <a:spcPts val="0"/>
                        </a:spcBef>
                        <a:spcAft>
                          <a:spcPts val="0"/>
                        </a:spcAft>
                      </a:pPr>
                      <a:r>
                        <a:rPr lang="en-US" sz="900" dirty="0" smtClean="0">
                          <a:effectLst/>
                        </a:rPr>
                        <a:t>LWR SNF to MSF</a:t>
                      </a:r>
                      <a:endParaRPr lang="en-US" sz="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900" dirty="0" smtClean="0">
                          <a:effectLst/>
                          <a:latin typeface="+mn-lt"/>
                          <a:ea typeface="+mn-ea"/>
                          <a:cs typeface="+mn-cs"/>
                        </a:rPr>
                        <a:t>6</a:t>
                      </a:r>
                      <a:endParaRPr lang="en-US" sz="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900" dirty="0">
                          <a:effectLst/>
                        </a:rPr>
                        <a:t>2017-18 Muons GAIN Voucher </a:t>
                      </a:r>
                      <a:r>
                        <a:rPr lang="en-US" sz="900" dirty="0" smtClean="0">
                          <a:effectLst/>
                        </a:rPr>
                        <a:t>Subject.</a:t>
                      </a:r>
                      <a:r>
                        <a:rPr lang="en-US" sz="900" baseline="0" dirty="0" smtClean="0">
                          <a:effectLst/>
                        </a:rPr>
                        <a:t> Known techniques, but cost optimization required.</a:t>
                      </a:r>
                      <a:endParaRPr lang="en-US" sz="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80926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662" y="562"/>
            <a:ext cx="7484671" cy="570939"/>
          </a:xfrm>
        </p:spPr>
        <p:txBody>
          <a:bodyPr>
            <a:normAutofit fontScale="90000"/>
          </a:bodyPr>
          <a:lstStyle/>
          <a:p>
            <a:pPr algn="l"/>
            <a:r>
              <a:rPr lang="en-US" dirty="0" smtClean="0"/>
              <a:t>        Estimates of Costs</a:t>
            </a:r>
            <a:endParaRPr lang="en-US" dirty="0"/>
          </a:p>
        </p:txBody>
      </p:sp>
      <p:sp>
        <p:nvSpPr>
          <p:cNvPr id="4" name="Footer Placeholder 3"/>
          <p:cNvSpPr>
            <a:spLocks noGrp="1"/>
          </p:cNvSpPr>
          <p:nvPr>
            <p:ph type="ftr" sz="quarter" idx="11"/>
          </p:nvPr>
        </p:nvSpPr>
        <p:spPr/>
        <p:txBody>
          <a:bodyPr/>
          <a:lstStyle/>
          <a:p>
            <a:pPr lvl="0"/>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21</a:t>
            </a:fld>
            <a:endParaRPr lang="en-US"/>
          </a:p>
        </p:txBody>
      </p:sp>
      <p:sp>
        <p:nvSpPr>
          <p:cNvPr id="6" name="TextBox 5"/>
          <p:cNvSpPr txBox="1"/>
          <p:nvPr/>
        </p:nvSpPr>
        <p:spPr>
          <a:xfrm>
            <a:off x="634266" y="1002687"/>
            <a:ext cx="7949466" cy="2862322"/>
          </a:xfrm>
          <a:prstGeom prst="rect">
            <a:avLst/>
          </a:prstGeom>
          <a:noFill/>
        </p:spPr>
        <p:txBody>
          <a:bodyPr wrap="square" rtlCol="0">
            <a:spAutoFit/>
          </a:bodyPr>
          <a:lstStyle/>
          <a:p>
            <a:r>
              <a:rPr lang="en-US" dirty="0" smtClean="0"/>
              <a:t>$  15M System Study							1.5 y   Using National Labs</a:t>
            </a:r>
          </a:p>
          <a:p>
            <a:r>
              <a:rPr lang="en-US" dirty="0" smtClean="0"/>
              <a:t>$  35M Conceptual Design 						1.5 Y   and following DOE</a:t>
            </a:r>
          </a:p>
          <a:p>
            <a:r>
              <a:rPr lang="en-US" dirty="0" smtClean="0"/>
              <a:t>$150M Technical Design 						2.0 </a:t>
            </a:r>
            <a:r>
              <a:rPr lang="en-US" dirty="0"/>
              <a:t>y </a:t>
            </a:r>
            <a:r>
              <a:rPr lang="en-US" dirty="0" smtClean="0"/>
              <a:t>  Critical </a:t>
            </a:r>
            <a:r>
              <a:rPr lang="en-US" dirty="0"/>
              <a:t>Decision</a:t>
            </a:r>
          </a:p>
          <a:p>
            <a:r>
              <a:rPr lang="en-US" dirty="0" smtClean="0"/>
              <a:t>$800M Pilot Plant large enough to make &gt;2 kg/y</a:t>
            </a:r>
            <a:r>
              <a:rPr lang="en-US" dirty="0"/>
              <a:t> </a:t>
            </a:r>
            <a:r>
              <a:rPr lang="en-US" dirty="0" smtClean="0"/>
              <a:t>of T 	</a:t>
            </a:r>
            <a:r>
              <a:rPr lang="en-US" dirty="0"/>
              <a:t>2.0 y </a:t>
            </a:r>
            <a:r>
              <a:rPr lang="en-US" dirty="0" smtClean="0"/>
              <a:t>  Methodology</a:t>
            </a:r>
            <a:endParaRPr lang="en-US" dirty="0"/>
          </a:p>
          <a:p>
            <a:endParaRPr lang="en-US" dirty="0" smtClean="0"/>
          </a:p>
          <a:p>
            <a:endParaRPr lang="en-US" dirty="0"/>
          </a:p>
          <a:p>
            <a:r>
              <a:rPr lang="en-US" dirty="0" smtClean="0"/>
              <a:t>NRC confirmed that subcritical operation means Mu*STAR is not a nuclear reactor and should be exempt from many regulatory expenses and uncertainties. </a:t>
            </a:r>
            <a:endParaRPr lang="en-US" dirty="0" smtClean="0"/>
          </a:p>
          <a:p>
            <a:endParaRPr lang="en-US" dirty="0" smtClean="0"/>
          </a:p>
          <a:p>
            <a:r>
              <a:rPr lang="en-US" dirty="0" smtClean="0"/>
              <a:t>NRC approval not required for Pilot Plant on DOE/NNSA site.</a:t>
            </a:r>
            <a:endParaRPr lang="en-US" dirty="0"/>
          </a:p>
        </p:txBody>
      </p:sp>
    </p:spTree>
    <p:extLst>
      <p:ext uri="{BB962C8B-B14F-4D97-AF65-F5344CB8AC3E}">
        <p14:creationId xmlns:p14="http://schemas.microsoft.com/office/powerpoint/2010/main" val="1682991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662" y="562"/>
            <a:ext cx="7484671" cy="570939"/>
          </a:xfrm>
        </p:spPr>
        <p:txBody>
          <a:bodyPr>
            <a:normAutofit fontScale="90000"/>
          </a:bodyPr>
          <a:lstStyle/>
          <a:p>
            <a:pPr algn="l"/>
            <a:r>
              <a:rPr lang="en-US" dirty="0" smtClean="0"/>
              <a:t>        </a:t>
            </a:r>
            <a:r>
              <a:rPr lang="en-US" dirty="0" smtClean="0"/>
              <a:t>        Outro (questions)</a:t>
            </a:r>
            <a:endParaRPr lang="en-US" dirty="0"/>
          </a:p>
        </p:txBody>
      </p:sp>
      <p:sp>
        <p:nvSpPr>
          <p:cNvPr id="4" name="Footer Placeholder 3"/>
          <p:cNvSpPr>
            <a:spLocks noGrp="1"/>
          </p:cNvSpPr>
          <p:nvPr>
            <p:ph type="ftr" sz="quarter" idx="11"/>
          </p:nvPr>
        </p:nvSpPr>
        <p:spPr/>
        <p:txBody>
          <a:bodyPr/>
          <a:lstStyle/>
          <a:p>
            <a:pPr lvl="0"/>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22</a:t>
            </a:fld>
            <a:endParaRPr lang="en-US"/>
          </a:p>
        </p:txBody>
      </p:sp>
      <p:sp>
        <p:nvSpPr>
          <p:cNvPr id="6" name="TextBox 5"/>
          <p:cNvSpPr txBox="1"/>
          <p:nvPr/>
        </p:nvSpPr>
        <p:spPr>
          <a:xfrm>
            <a:off x="295991" y="796945"/>
            <a:ext cx="8710585" cy="3970318"/>
          </a:xfrm>
          <a:prstGeom prst="rect">
            <a:avLst/>
          </a:prstGeom>
          <a:noFill/>
        </p:spPr>
        <p:txBody>
          <a:bodyPr wrap="square" rtlCol="0">
            <a:spAutoFit/>
          </a:bodyPr>
          <a:lstStyle/>
          <a:p>
            <a:pPr marL="285750" indent="-285750">
              <a:buFont typeface="Arial" panose="020B0604020202020204" pitchFamily="34" charset="0"/>
              <a:buChar char="•"/>
            </a:pPr>
            <a:r>
              <a:rPr lang="en-US" dirty="0"/>
              <a:t>    How can Mu*STAR be cheaper than </a:t>
            </a:r>
            <a:r>
              <a:rPr lang="en-US" dirty="0" smtClean="0"/>
              <a:t>wind, solar, or ng </a:t>
            </a:r>
            <a:r>
              <a:rPr lang="en-US" dirty="0"/>
              <a:t>with </a:t>
            </a:r>
            <a:r>
              <a:rPr lang="en-US" dirty="0" smtClean="0"/>
              <a:t>free </a:t>
            </a:r>
            <a:r>
              <a:rPr lang="en-US" dirty="0"/>
              <a:t>or </a:t>
            </a:r>
            <a:r>
              <a:rPr lang="en-US" dirty="0" smtClean="0"/>
              <a:t>cheap fuel?</a:t>
            </a:r>
            <a:r>
              <a:rPr lang="en-US" dirty="0"/>
              <a:t>  </a:t>
            </a:r>
            <a:endParaRPr lang="en-US" dirty="0" smtClean="0"/>
          </a:p>
          <a:p>
            <a:pPr marL="742950" lvl="1" indent="-285750">
              <a:buFont typeface="Arial" panose="020B0604020202020204" pitchFamily="34" charset="0"/>
              <a:buChar char="•"/>
            </a:pPr>
            <a:r>
              <a:rPr lang="en-US" dirty="0" smtClean="0"/>
              <a:t>Because </a:t>
            </a:r>
            <a:r>
              <a:rPr lang="en-US" dirty="0"/>
              <a:t>our fuel  (e. g. SNF or Pu) is cheaper than </a:t>
            </a:r>
            <a:r>
              <a:rPr lang="en-US" dirty="0" smtClean="0"/>
              <a:t>free </a:t>
            </a:r>
          </a:p>
          <a:p>
            <a:pPr marL="1200150" lvl="2" indent="-285750">
              <a:buFont typeface="Arial" panose="020B0604020202020204" pitchFamily="34" charset="0"/>
              <a:buChar char="•"/>
            </a:pPr>
            <a:r>
              <a:rPr lang="en-US" dirty="0" smtClean="0"/>
              <a:t>We </a:t>
            </a:r>
            <a:r>
              <a:rPr lang="en-US" dirty="0"/>
              <a:t>will be paid to dispose of </a:t>
            </a:r>
            <a:r>
              <a:rPr lang="en-US" dirty="0" smtClean="0"/>
              <a:t>it</a:t>
            </a:r>
          </a:p>
          <a:p>
            <a:pPr marL="742950" lvl="1" indent="-285750">
              <a:buFont typeface="Arial" panose="020B0604020202020204" pitchFamily="34" charset="0"/>
              <a:buChar char="•"/>
            </a:pPr>
            <a:r>
              <a:rPr lang="en-US" dirty="0" smtClean="0"/>
              <a:t>May </a:t>
            </a:r>
            <a:r>
              <a:rPr lang="en-US" dirty="0"/>
              <a:t>be more environmentally cost effective and attractive </a:t>
            </a:r>
            <a:r>
              <a:rPr lang="en-US" dirty="0" smtClean="0"/>
              <a:t>than Wind, Solar, or NG</a:t>
            </a:r>
          </a:p>
          <a:p>
            <a:pPr marL="1200150" lvl="2" indent="-285750">
              <a:buFont typeface="Arial" panose="020B0604020202020204" pitchFamily="34" charset="0"/>
              <a:buChar char="•"/>
            </a:pPr>
            <a:r>
              <a:rPr lang="en-US" dirty="0" smtClean="0"/>
              <a:t>Considering birds</a:t>
            </a:r>
            <a:r>
              <a:rPr lang="en-US" dirty="0"/>
              <a:t>, toxic waste, and greenhouse </a:t>
            </a:r>
            <a:r>
              <a:rPr lang="en-US" dirty="0" smtClean="0"/>
              <a:t>gases</a:t>
            </a:r>
          </a:p>
          <a:p>
            <a:pPr marL="285750" indent="-285750">
              <a:buFont typeface="Arial" panose="020B0604020202020204" pitchFamily="34" charset="0"/>
              <a:buChar char="•"/>
            </a:pPr>
            <a:r>
              <a:rPr lang="en-US" dirty="0" smtClean="0"/>
              <a:t> </a:t>
            </a:r>
            <a:r>
              <a:rPr lang="en-US" dirty="0"/>
              <a:t>    Isn't nuclear too expensive?  </a:t>
            </a:r>
            <a:endParaRPr lang="en-US" dirty="0" smtClean="0"/>
          </a:p>
          <a:p>
            <a:pPr marL="742950" lvl="1" indent="-285750">
              <a:buFont typeface="Arial" panose="020B0604020202020204" pitchFamily="34" charset="0"/>
              <a:buChar char="•"/>
            </a:pPr>
            <a:r>
              <a:rPr lang="en-US" dirty="0" smtClean="0"/>
              <a:t>Subcritical means </a:t>
            </a:r>
            <a:r>
              <a:rPr lang="en-US" dirty="0"/>
              <a:t>Mu*STAR does not fall under NRC rules for nuclear </a:t>
            </a:r>
            <a:r>
              <a:rPr lang="en-US" dirty="0" smtClean="0"/>
              <a:t>reactors</a:t>
            </a:r>
          </a:p>
          <a:p>
            <a:pPr marL="1200150" lvl="2" indent="-285750">
              <a:buFont typeface="Arial" panose="020B0604020202020204" pitchFamily="34" charset="0"/>
              <a:buChar char="•"/>
            </a:pPr>
            <a:r>
              <a:rPr lang="en-US" dirty="0" smtClean="0"/>
              <a:t>It </a:t>
            </a:r>
            <a:r>
              <a:rPr lang="en-US" dirty="0"/>
              <a:t>will have a smaller regulatory </a:t>
            </a:r>
            <a:r>
              <a:rPr lang="en-US" dirty="0" smtClean="0"/>
              <a:t>burden</a:t>
            </a:r>
          </a:p>
          <a:p>
            <a:pPr marL="1200150" lvl="2" indent="-285750">
              <a:buFont typeface="Arial" panose="020B0604020202020204" pitchFamily="34" charset="0"/>
              <a:buChar char="•"/>
            </a:pPr>
            <a:r>
              <a:rPr lang="en-US" dirty="0" smtClean="0"/>
              <a:t>As </a:t>
            </a:r>
            <a:r>
              <a:rPr lang="en-US" dirty="0"/>
              <a:t>an SMR it will be built in </a:t>
            </a:r>
            <a:r>
              <a:rPr lang="en-US" dirty="0" smtClean="0"/>
              <a:t>factories</a:t>
            </a:r>
          </a:p>
          <a:p>
            <a:pPr marL="1200150" lvl="2" indent="-285750">
              <a:buFont typeface="Arial" panose="020B0604020202020204" pitchFamily="34" charset="0"/>
              <a:buChar char="•"/>
            </a:pPr>
            <a:r>
              <a:rPr lang="en-US" dirty="0" smtClean="0"/>
              <a:t>Reducing source </a:t>
            </a:r>
            <a:r>
              <a:rPr lang="en-US" dirty="0"/>
              <a:t>term means smaller evacuation zone </a:t>
            </a:r>
            <a:r>
              <a:rPr lang="en-US" dirty="0" smtClean="0"/>
              <a:t>footprint</a:t>
            </a:r>
            <a:endParaRPr lang="en-US" dirty="0"/>
          </a:p>
          <a:p>
            <a:pPr marL="285750" indent="-285750">
              <a:buFont typeface="Arial" panose="020B0604020202020204" pitchFamily="34" charset="0"/>
              <a:buChar char="•"/>
            </a:pPr>
            <a:r>
              <a:rPr lang="en-US" dirty="0"/>
              <a:t>   </a:t>
            </a:r>
            <a:r>
              <a:rPr lang="en-US" dirty="0" smtClean="0"/>
              <a:t>Aren't superconducting </a:t>
            </a:r>
            <a:r>
              <a:rPr lang="en-US" dirty="0"/>
              <a:t>accelerators </a:t>
            </a:r>
            <a:r>
              <a:rPr lang="en-US" dirty="0" smtClean="0"/>
              <a:t>too expensive and spallation targets difficult? </a:t>
            </a:r>
          </a:p>
          <a:p>
            <a:pPr marL="742950" lvl="1" indent="-285750">
              <a:buFont typeface="Arial" panose="020B0604020202020204" pitchFamily="34" charset="0"/>
              <a:buChar char="•"/>
            </a:pPr>
            <a:r>
              <a:rPr lang="en-US" dirty="0" smtClean="0"/>
              <a:t>Research requirements </a:t>
            </a:r>
            <a:r>
              <a:rPr lang="en-US" dirty="0"/>
              <a:t>are more demanding than </a:t>
            </a:r>
            <a:r>
              <a:rPr lang="en-US" dirty="0" smtClean="0"/>
              <a:t>needed for Mu*STAR</a:t>
            </a:r>
          </a:p>
          <a:p>
            <a:pPr marL="742950" lvl="1" indent="-285750">
              <a:buFont typeface="Arial" panose="020B0604020202020204" pitchFamily="34" charset="0"/>
              <a:buChar char="•"/>
            </a:pPr>
            <a:r>
              <a:rPr lang="en-US" dirty="0" smtClean="0"/>
              <a:t>SC RF technology </a:t>
            </a:r>
            <a:r>
              <a:rPr lang="en-US" dirty="0"/>
              <a:t>is on the front end of a steep learning </a:t>
            </a:r>
            <a:r>
              <a:rPr lang="en-US" dirty="0" smtClean="0"/>
              <a:t>curve</a:t>
            </a:r>
          </a:p>
          <a:p>
            <a:pPr marL="1200150" lvl="2" indent="-285750">
              <a:buFont typeface="Arial" panose="020B0604020202020204" pitchFamily="34" charset="0"/>
              <a:buChar char="•"/>
            </a:pPr>
            <a:r>
              <a:rPr lang="en-US" dirty="0" smtClean="0"/>
              <a:t>magnetrons</a:t>
            </a:r>
            <a:r>
              <a:rPr lang="en-US" dirty="0"/>
              <a:t>, Nb3Sn, </a:t>
            </a:r>
            <a:r>
              <a:rPr lang="en-US" dirty="0" err="1" smtClean="0"/>
              <a:t>cryocoolers</a:t>
            </a:r>
            <a:r>
              <a:rPr lang="en-US" dirty="0" smtClean="0"/>
              <a:t>,…</a:t>
            </a:r>
            <a:endParaRPr lang="en-US" dirty="0"/>
          </a:p>
        </p:txBody>
      </p:sp>
    </p:spTree>
    <p:extLst>
      <p:ext uri="{BB962C8B-B14F-4D97-AF65-F5344CB8AC3E}">
        <p14:creationId xmlns:p14="http://schemas.microsoft.com/office/powerpoint/2010/main" val="1679059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274" y="883113"/>
            <a:ext cx="8552019" cy="2573635"/>
          </a:xfrm>
        </p:spPr>
        <p:txBody>
          <a:bodyPr>
            <a:noAutofit/>
          </a:bodyPr>
          <a:lstStyle/>
          <a:p>
            <a:pPr algn="just"/>
            <a:r>
              <a:rPr lang="en-US" sz="2400" b="1" dirty="0" smtClean="0"/>
              <a:t>To </a:t>
            </a:r>
            <a:r>
              <a:rPr lang="en-US" sz="2400" b="1" dirty="0"/>
              <a:t>make SRF accelerators so powerful and efficient that they </a:t>
            </a:r>
            <a:r>
              <a:rPr lang="en-US" sz="2400" b="1" dirty="0" smtClean="0"/>
              <a:t>make </a:t>
            </a:r>
            <a:r>
              <a:rPr lang="en-US" sz="2400" b="1" dirty="0"/>
              <a:t>enough neutrons to produce </a:t>
            </a:r>
            <a:r>
              <a:rPr lang="en-US" sz="2400" b="1" dirty="0" smtClean="0"/>
              <a:t>nuclear energy </a:t>
            </a:r>
            <a:r>
              <a:rPr lang="en-US" sz="2400" b="1" dirty="0"/>
              <a:t>for electricity or process heat </a:t>
            </a:r>
            <a:r>
              <a:rPr lang="en-US" sz="2400" b="1" dirty="0" smtClean="0"/>
              <a:t>at </a:t>
            </a:r>
            <a:r>
              <a:rPr lang="en-US" sz="2400" b="1" dirty="0"/>
              <a:t>less cost than from wind, solar, or natural gas, without </a:t>
            </a:r>
            <a:r>
              <a:rPr lang="en-US" sz="2400" b="1" dirty="0" smtClean="0"/>
              <a:t>weapons </a:t>
            </a:r>
            <a:r>
              <a:rPr lang="en-US" sz="2400" b="1" dirty="0"/>
              <a:t>proliferation legacies of enrichment </a:t>
            </a:r>
            <a:r>
              <a:rPr lang="en-US" sz="2400" b="1" dirty="0" smtClean="0"/>
              <a:t>and </a:t>
            </a:r>
            <a:r>
              <a:rPr lang="en-US" sz="2400" b="1" dirty="0"/>
              <a:t>chemical </a:t>
            </a:r>
            <a:r>
              <a:rPr lang="en-US" sz="2400" b="1" dirty="0" smtClean="0"/>
              <a:t>reprocessing, by burning unwanted nuclear materials.</a:t>
            </a:r>
            <a:endParaRPr lang="en-US" sz="2400" dirty="0"/>
          </a:p>
        </p:txBody>
      </p:sp>
      <p:sp>
        <p:nvSpPr>
          <p:cNvPr id="4" name="Footer Placeholder 3"/>
          <p:cNvSpPr>
            <a:spLocks noGrp="1"/>
          </p:cNvSpPr>
          <p:nvPr>
            <p:ph type="ftr" sz="quarter" idx="11"/>
          </p:nvPr>
        </p:nvSpPr>
        <p:spPr/>
        <p:txBody>
          <a:bodyPr/>
          <a:lstStyle/>
          <a:p>
            <a:r>
              <a:rPr lang="en-US" smtClean="0"/>
              <a:t>Rol Johnson, Atlanta 4/2/2019</a:t>
            </a:r>
            <a:endParaRPr lang="en-US"/>
          </a:p>
        </p:txBody>
      </p:sp>
      <p:sp>
        <p:nvSpPr>
          <p:cNvPr id="5" name="Slide Number Placeholder 4"/>
          <p:cNvSpPr>
            <a:spLocks noGrp="1"/>
          </p:cNvSpPr>
          <p:nvPr>
            <p:ph type="sldNum" sz="quarter" idx="12"/>
          </p:nvPr>
        </p:nvSpPr>
        <p:spPr/>
        <p:txBody>
          <a:bodyPr/>
          <a:lstStyle/>
          <a:p>
            <a:fld id="{AE3BB9BE-A5A4-E841-8480-D6FAD22CB6B2}" type="slidenum">
              <a:rPr lang="en-US" smtClean="0"/>
              <a:pPr/>
              <a:t>3</a:t>
            </a:fld>
            <a:endParaRPr lang="en-US"/>
          </a:p>
        </p:txBody>
      </p:sp>
      <p:sp>
        <p:nvSpPr>
          <p:cNvPr id="7" name="TextBox 6"/>
          <p:cNvSpPr txBox="1"/>
          <p:nvPr/>
        </p:nvSpPr>
        <p:spPr>
          <a:xfrm>
            <a:off x="1707232" y="243136"/>
            <a:ext cx="7188347" cy="707886"/>
          </a:xfrm>
          <a:prstGeom prst="rect">
            <a:avLst/>
          </a:prstGeom>
          <a:noFill/>
        </p:spPr>
        <p:txBody>
          <a:bodyPr wrap="square" rtlCol="0">
            <a:spAutoFit/>
          </a:bodyPr>
          <a:lstStyle/>
          <a:p>
            <a:r>
              <a:rPr lang="en-US" sz="4000" b="1" dirty="0"/>
              <a:t>Our </a:t>
            </a:r>
            <a:r>
              <a:rPr lang="en-US" sz="4000" b="1" dirty="0" smtClean="0"/>
              <a:t>Big Hairy Audacious Goal:</a:t>
            </a:r>
            <a:endParaRPr lang="en-US" sz="4000" dirty="0"/>
          </a:p>
        </p:txBody>
      </p:sp>
    </p:spTree>
    <p:extLst>
      <p:ext uri="{BB962C8B-B14F-4D97-AF65-F5344CB8AC3E}">
        <p14:creationId xmlns:p14="http://schemas.microsoft.com/office/powerpoint/2010/main" val="2358432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26" y="-8732"/>
            <a:ext cx="7479263" cy="801689"/>
          </a:xfrm>
        </p:spPr>
        <p:txBody>
          <a:bodyPr>
            <a:normAutofit/>
          </a:bodyPr>
          <a:lstStyle/>
          <a:p>
            <a:pPr lvl="0" algn="l">
              <a:defRPr/>
            </a:pPr>
            <a:r>
              <a:rPr lang="en-US" sz="2800" dirty="0" smtClean="0"/>
              <a:t>		New Technology, Old Technology</a:t>
            </a:r>
            <a:endParaRPr lang="en-US" sz="2667" dirty="0">
              <a:solidFill>
                <a:srgbClr val="400080"/>
              </a:solidFill>
            </a:endParaRPr>
          </a:p>
        </p:txBody>
      </p:sp>
      <p:sp>
        <p:nvSpPr>
          <p:cNvPr id="3" name="Content Placeholder 2"/>
          <p:cNvSpPr>
            <a:spLocks noGrp="1"/>
          </p:cNvSpPr>
          <p:nvPr>
            <p:ph idx="1"/>
          </p:nvPr>
        </p:nvSpPr>
        <p:spPr>
          <a:xfrm>
            <a:off x="523434" y="881404"/>
            <a:ext cx="8446144" cy="3897875"/>
          </a:xfrm>
        </p:spPr>
        <p:txBody>
          <a:bodyPr>
            <a:normAutofit fontScale="92500" lnSpcReduction="20000"/>
          </a:bodyPr>
          <a:lstStyle/>
          <a:p>
            <a:pPr marL="285750" indent="-285750" eaLnBrk="0" fontAlgn="base" hangingPunct="0">
              <a:spcBef>
                <a:spcPct val="0"/>
              </a:spcBef>
              <a:spcAft>
                <a:spcPct val="0"/>
              </a:spcAft>
              <a:buFont typeface="Arial" panose="020B0604020202020204" pitchFamily="34" charset="0"/>
              <a:buChar char="•"/>
            </a:pPr>
            <a:r>
              <a:rPr lang="en-US" dirty="0" smtClean="0">
                <a:latin typeface="Arial" charset="0"/>
              </a:rPr>
              <a:t>Superconducting Radio Frequency Accelerators</a:t>
            </a:r>
          </a:p>
          <a:p>
            <a:pPr marL="0" indent="0" eaLnBrk="0" fontAlgn="base" hangingPunct="0">
              <a:spcBef>
                <a:spcPct val="0"/>
              </a:spcBef>
              <a:spcAft>
                <a:spcPct val="0"/>
              </a:spcAft>
              <a:buNone/>
            </a:pPr>
            <a:endParaRPr lang="en-US" sz="800" dirty="0" smtClean="0">
              <a:latin typeface="Arial" charset="0"/>
            </a:endParaRPr>
          </a:p>
          <a:p>
            <a:pPr lvl="1" eaLnBrk="0" fontAlgn="base" hangingPunct="0">
              <a:spcBef>
                <a:spcPct val="0"/>
              </a:spcBef>
              <a:spcAft>
                <a:spcPct val="0"/>
              </a:spcAft>
              <a:buFont typeface="Arial" panose="020B0604020202020204" pitchFamily="34" charset="0"/>
              <a:buChar char="•"/>
            </a:pPr>
            <a:r>
              <a:rPr lang="en-US" dirty="0" smtClean="0">
                <a:latin typeface="Arial" charset="0"/>
              </a:rPr>
              <a:t>First demo of scale and power needed </a:t>
            </a:r>
            <a:endParaRPr lang="en-US" dirty="0">
              <a:latin typeface="Arial" charset="0"/>
            </a:endParaRPr>
          </a:p>
          <a:p>
            <a:pPr lvl="2" eaLnBrk="0" fontAlgn="base" hangingPunct="0">
              <a:spcBef>
                <a:spcPct val="0"/>
              </a:spcBef>
              <a:spcAft>
                <a:spcPct val="0"/>
              </a:spcAft>
              <a:buFont typeface="Arial" panose="020B0604020202020204" pitchFamily="34" charset="0"/>
              <a:buChar char="•"/>
            </a:pPr>
            <a:r>
              <a:rPr lang="en-US" dirty="0" smtClean="0">
                <a:latin typeface="Arial" charset="0"/>
              </a:rPr>
              <a:t>Oak Ridge National Lab Spallation Neutron Source </a:t>
            </a:r>
          </a:p>
          <a:p>
            <a:pPr lvl="2" eaLnBrk="0" fontAlgn="base" hangingPunct="0">
              <a:spcBef>
                <a:spcPct val="0"/>
              </a:spcBef>
              <a:spcAft>
                <a:spcPct val="0"/>
              </a:spcAft>
              <a:buFont typeface="Arial" panose="020B0604020202020204" pitchFamily="34" charset="0"/>
              <a:buChar char="•"/>
            </a:pPr>
            <a:r>
              <a:rPr lang="en-US" dirty="0" smtClean="0">
                <a:latin typeface="Arial" charset="0"/>
              </a:rPr>
              <a:t>Achieves 1 MW power </a:t>
            </a:r>
            <a:r>
              <a:rPr lang="en-US" b="1" dirty="0" smtClean="0">
                <a:latin typeface="Arial" charset="0"/>
              </a:rPr>
              <a:t>Sept 28 2009 </a:t>
            </a:r>
            <a:r>
              <a:rPr lang="en-US" dirty="0" smtClean="0">
                <a:latin typeface="Arial" charset="0"/>
              </a:rPr>
              <a:t>-1.4 MW now</a:t>
            </a:r>
          </a:p>
          <a:p>
            <a:pPr lvl="2" eaLnBrk="0" fontAlgn="base" hangingPunct="0">
              <a:spcBef>
                <a:spcPct val="0"/>
              </a:spcBef>
              <a:spcAft>
                <a:spcPct val="0"/>
              </a:spcAft>
              <a:buFont typeface="Arial" panose="020B0604020202020204" pitchFamily="34" charset="0"/>
              <a:buChar char="•"/>
            </a:pPr>
            <a:r>
              <a:rPr lang="en-US" dirty="0" smtClean="0">
                <a:latin typeface="Arial" charset="0"/>
              </a:rPr>
              <a:t>6% duty factor implies more than 20 MW CW possible</a:t>
            </a:r>
          </a:p>
          <a:p>
            <a:pPr marL="914400" lvl="2" indent="0" eaLnBrk="0" fontAlgn="base" hangingPunct="0">
              <a:spcBef>
                <a:spcPct val="0"/>
              </a:spcBef>
              <a:spcAft>
                <a:spcPct val="0"/>
              </a:spcAft>
              <a:buNone/>
            </a:pPr>
            <a:endParaRPr lang="en-US" sz="800" dirty="0">
              <a:latin typeface="Arial" charset="0"/>
            </a:endParaRPr>
          </a:p>
          <a:p>
            <a:pPr eaLnBrk="0" fontAlgn="base" hangingPunct="0">
              <a:spcBef>
                <a:spcPct val="0"/>
              </a:spcBef>
              <a:spcAft>
                <a:spcPct val="0"/>
              </a:spcAft>
              <a:buFont typeface="Arial" panose="020B0604020202020204" pitchFamily="34" charset="0"/>
              <a:buChar char="•"/>
            </a:pPr>
            <a:r>
              <a:rPr lang="en-US" dirty="0" smtClean="0">
                <a:latin typeface="Arial" charset="0"/>
              </a:rPr>
              <a:t>Molten-Salt Graphite-Moderated Reactor</a:t>
            </a:r>
          </a:p>
          <a:p>
            <a:pPr lvl="1" eaLnBrk="0" fontAlgn="base" hangingPunct="0">
              <a:spcBef>
                <a:spcPct val="0"/>
              </a:spcBef>
              <a:spcAft>
                <a:spcPct val="0"/>
              </a:spcAft>
              <a:buFont typeface="Arial" panose="020B0604020202020204" pitchFamily="34" charset="0"/>
              <a:buChar char="•"/>
            </a:pPr>
            <a:r>
              <a:rPr lang="en-US" dirty="0" smtClean="0">
                <a:latin typeface="Arial" charset="0"/>
              </a:rPr>
              <a:t>ORNL Molten Salt Reactor Experiment (MSRE)</a:t>
            </a:r>
          </a:p>
          <a:p>
            <a:pPr lvl="2" eaLnBrk="0" fontAlgn="base" hangingPunct="0">
              <a:spcBef>
                <a:spcPct val="0"/>
              </a:spcBef>
              <a:spcAft>
                <a:spcPct val="0"/>
              </a:spcAft>
              <a:buFont typeface="Arial" panose="020B0604020202020204" pitchFamily="34" charset="0"/>
              <a:buChar char="•"/>
            </a:pPr>
            <a:r>
              <a:rPr lang="en-US" dirty="0" smtClean="0">
                <a:latin typeface="Arial" charset="0"/>
              </a:rPr>
              <a:t>new approach to reactors(</a:t>
            </a:r>
            <a:r>
              <a:rPr lang="en-US" b="1" dirty="0" smtClean="0">
                <a:latin typeface="Arial" charset="0"/>
              </a:rPr>
              <a:t>1964-1969</a:t>
            </a:r>
            <a:r>
              <a:rPr lang="en-US" dirty="0" smtClean="0">
                <a:latin typeface="Arial" charset="0"/>
              </a:rPr>
              <a:t>)</a:t>
            </a:r>
          </a:p>
          <a:p>
            <a:pPr lvl="2" eaLnBrk="0" fontAlgn="base" hangingPunct="0">
              <a:spcBef>
                <a:spcPct val="0"/>
              </a:spcBef>
              <a:spcAft>
                <a:spcPct val="0"/>
              </a:spcAft>
              <a:buFont typeface="Arial" panose="020B0604020202020204" pitchFamily="34" charset="0"/>
              <a:buChar char="•"/>
            </a:pPr>
            <a:endParaRPr lang="en-US" sz="800" dirty="0" smtClean="0">
              <a:latin typeface="Arial" charset="0"/>
            </a:endParaRPr>
          </a:p>
          <a:p>
            <a:pPr eaLnBrk="0" fontAlgn="base" hangingPunct="0">
              <a:spcBef>
                <a:spcPct val="0"/>
              </a:spcBef>
              <a:spcAft>
                <a:spcPct val="0"/>
              </a:spcAft>
              <a:buFont typeface="Arial" panose="020B0604020202020204" pitchFamily="34" charset="0"/>
              <a:buChar char="•"/>
            </a:pPr>
            <a:r>
              <a:rPr lang="en-US" dirty="0" smtClean="0">
                <a:latin typeface="Arial" charset="0"/>
              </a:rPr>
              <a:t>Merging these technologies allows</a:t>
            </a:r>
          </a:p>
          <a:p>
            <a:pPr lvl="1" eaLnBrk="0" fontAlgn="base" hangingPunct="0">
              <a:spcBef>
                <a:spcPct val="0"/>
              </a:spcBef>
              <a:spcAft>
                <a:spcPct val="0"/>
              </a:spcAft>
              <a:buFont typeface="Arial" panose="020B0604020202020204" pitchFamily="34" charset="0"/>
              <a:buChar char="•"/>
            </a:pPr>
            <a:r>
              <a:rPr lang="en-US" dirty="0" smtClean="0">
                <a:latin typeface="Arial" charset="0"/>
              </a:rPr>
              <a:t>Eliminating enrichment and chemical reprocessing</a:t>
            </a:r>
          </a:p>
          <a:p>
            <a:pPr lvl="1" eaLnBrk="0" fontAlgn="base" hangingPunct="0">
              <a:spcBef>
                <a:spcPct val="0"/>
              </a:spcBef>
              <a:spcAft>
                <a:spcPct val="0"/>
              </a:spcAft>
              <a:buFont typeface="Arial" panose="020B0604020202020204" pitchFamily="34" charset="0"/>
              <a:buChar char="•"/>
            </a:pPr>
            <a:r>
              <a:rPr lang="en-US" dirty="0" smtClean="0">
                <a:latin typeface="Arial" charset="0"/>
              </a:rPr>
              <a:t>Subcritical operation for safety and easier licensing</a:t>
            </a:r>
          </a:p>
          <a:p>
            <a:pPr lvl="1" eaLnBrk="0" fontAlgn="base" hangingPunct="0">
              <a:spcBef>
                <a:spcPct val="0"/>
              </a:spcBef>
              <a:spcAft>
                <a:spcPct val="0"/>
              </a:spcAft>
              <a:buFont typeface="Arial" panose="020B0604020202020204" pitchFamily="34" charset="0"/>
              <a:buChar char="•"/>
            </a:pPr>
            <a:r>
              <a:rPr lang="en-US" dirty="0" smtClean="0">
                <a:latin typeface="Arial" charset="0"/>
              </a:rPr>
              <a:t>Deeper burns to extract more energy from fuel</a:t>
            </a:r>
          </a:p>
          <a:p>
            <a:pPr lvl="3" eaLnBrk="0" fontAlgn="base" hangingPunct="0">
              <a:spcBef>
                <a:spcPct val="0"/>
              </a:spcBef>
              <a:spcAft>
                <a:spcPct val="0"/>
              </a:spcAft>
              <a:buFont typeface="Arial" panose="020B0604020202020204" pitchFamily="34" charset="0"/>
              <a:buChar char="•"/>
            </a:pPr>
            <a:endParaRPr lang="en-US" dirty="0" smtClean="0">
              <a:latin typeface="Arial" charset="0"/>
            </a:endParaRPr>
          </a:p>
          <a:p>
            <a:pPr lvl="3" eaLnBrk="0" fontAlgn="base" hangingPunct="0">
              <a:spcBef>
                <a:spcPct val="0"/>
              </a:spcBef>
              <a:spcAft>
                <a:spcPct val="0"/>
              </a:spcAft>
              <a:buFont typeface="Arial" panose="020B0604020202020204" pitchFamily="34" charset="0"/>
              <a:buChar char="•"/>
            </a:pPr>
            <a:endParaRPr lang="en-US" dirty="0" smtClean="0">
              <a:latin typeface="Arial" charset="0"/>
            </a:endParaRPr>
          </a:p>
          <a:p>
            <a:pPr lvl="1" eaLnBrk="0" fontAlgn="base" hangingPunct="0">
              <a:spcBef>
                <a:spcPct val="0"/>
              </a:spcBef>
              <a:spcAft>
                <a:spcPct val="0"/>
              </a:spcAft>
              <a:buFont typeface="Arial" panose="020B0604020202020204" pitchFamily="34" charset="0"/>
              <a:buChar char="•"/>
            </a:pPr>
            <a:endParaRPr lang="en-US" sz="800" dirty="0">
              <a:latin typeface="Arial" charset="0"/>
            </a:endParaRPr>
          </a:p>
        </p:txBody>
      </p:sp>
      <p:sp>
        <p:nvSpPr>
          <p:cNvPr id="4" name="Footer Placeholder 3"/>
          <p:cNvSpPr>
            <a:spLocks noGrp="1"/>
          </p:cNvSpPr>
          <p:nvPr>
            <p:ph type="ftr" sz="quarter" idx="11"/>
          </p:nvPr>
        </p:nvSpPr>
        <p:spPr/>
        <p:txBody>
          <a:bodyPr/>
          <a:lstStyle/>
          <a:p>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4</a:t>
            </a:fld>
            <a:endParaRPr lang="en-US"/>
          </a:p>
        </p:txBody>
      </p:sp>
    </p:spTree>
    <p:extLst>
      <p:ext uri="{BB962C8B-B14F-4D97-AF65-F5344CB8AC3E}">
        <p14:creationId xmlns:p14="http://schemas.microsoft.com/office/powerpoint/2010/main" val="2259994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26" y="-8732"/>
            <a:ext cx="7479263" cy="801689"/>
          </a:xfrm>
        </p:spPr>
        <p:txBody>
          <a:bodyPr>
            <a:normAutofit/>
          </a:bodyPr>
          <a:lstStyle/>
          <a:p>
            <a:pPr lvl="0" algn="l">
              <a:defRPr/>
            </a:pPr>
            <a:r>
              <a:rPr lang="en-US" sz="2800" dirty="0" smtClean="0"/>
              <a:t>		What is Muons, Inc.?      </a:t>
            </a:r>
            <a:endParaRPr lang="en-US" sz="2667" dirty="0">
              <a:solidFill>
                <a:srgbClr val="400080"/>
              </a:solidFill>
            </a:endParaRPr>
          </a:p>
        </p:txBody>
      </p:sp>
      <p:sp>
        <p:nvSpPr>
          <p:cNvPr id="3" name="Content Placeholder 2"/>
          <p:cNvSpPr>
            <a:spLocks noGrp="1"/>
          </p:cNvSpPr>
          <p:nvPr>
            <p:ph idx="1"/>
          </p:nvPr>
        </p:nvSpPr>
        <p:spPr>
          <a:xfrm>
            <a:off x="142875" y="792957"/>
            <a:ext cx="9001125" cy="3897875"/>
          </a:xfrm>
        </p:spPr>
        <p:txBody>
          <a:bodyPr>
            <a:normAutofit fontScale="92500" lnSpcReduction="20000"/>
          </a:bodyPr>
          <a:lstStyle/>
          <a:p>
            <a:pPr marL="285750" indent="-285750" eaLnBrk="0" fontAlgn="base" hangingPunct="0">
              <a:spcBef>
                <a:spcPct val="0"/>
              </a:spcBef>
              <a:spcAft>
                <a:spcPct val="0"/>
              </a:spcAft>
              <a:buFont typeface="Arial" panose="020B0604020202020204" pitchFamily="34" charset="0"/>
              <a:buChar char="•"/>
            </a:pPr>
            <a:r>
              <a:rPr lang="en-US" dirty="0" smtClean="0">
                <a:latin typeface="Arial" charset="0"/>
              </a:rPr>
              <a:t>Muons</a:t>
            </a:r>
            <a:r>
              <a:rPr lang="en-US" dirty="0">
                <a:latin typeface="Arial" charset="0"/>
              </a:rPr>
              <a:t>, Inc. </a:t>
            </a:r>
            <a:endParaRPr lang="en-US" dirty="0" smtClean="0">
              <a:latin typeface="Arial" charset="0"/>
            </a:endParaRPr>
          </a:p>
          <a:p>
            <a:pPr marL="0" indent="0" eaLnBrk="0" fontAlgn="base" hangingPunct="0">
              <a:spcBef>
                <a:spcPct val="0"/>
              </a:spcBef>
              <a:spcAft>
                <a:spcPct val="0"/>
              </a:spcAft>
              <a:buNone/>
            </a:pPr>
            <a:endParaRPr lang="en-US" sz="800" dirty="0" smtClean="0">
              <a:latin typeface="Arial" charset="0"/>
            </a:endParaRPr>
          </a:p>
          <a:p>
            <a:pPr lvl="1" eaLnBrk="0" fontAlgn="base" hangingPunct="0">
              <a:spcBef>
                <a:spcPct val="0"/>
              </a:spcBef>
              <a:spcAft>
                <a:spcPct val="0"/>
              </a:spcAft>
              <a:buFont typeface="Arial" panose="020B0604020202020204" pitchFamily="34" charset="0"/>
              <a:buChar char="•"/>
            </a:pPr>
            <a:r>
              <a:rPr lang="en-US" dirty="0">
                <a:latin typeface="Arial" charset="0"/>
              </a:rPr>
              <a:t>F</a:t>
            </a:r>
            <a:r>
              <a:rPr lang="en-US" dirty="0" smtClean="0">
                <a:latin typeface="Arial" charset="0"/>
              </a:rPr>
              <a:t>ounded </a:t>
            </a:r>
            <a:r>
              <a:rPr lang="en-US" dirty="0">
                <a:latin typeface="Arial" charset="0"/>
              </a:rPr>
              <a:t>2002, subsidiaries - </a:t>
            </a:r>
            <a:r>
              <a:rPr lang="en-US" dirty="0" err="1">
                <a:latin typeface="Arial" charset="0"/>
              </a:rPr>
              <a:t>MuPlus</a:t>
            </a:r>
            <a:r>
              <a:rPr lang="en-US" dirty="0">
                <a:latin typeface="Arial" charset="0"/>
              </a:rPr>
              <a:t>, </a:t>
            </a:r>
            <a:r>
              <a:rPr lang="en-US" dirty="0" smtClean="0">
                <a:latin typeface="Arial" charset="0"/>
              </a:rPr>
              <a:t>Mu*STAR</a:t>
            </a:r>
            <a:endParaRPr lang="en-US" dirty="0" smtClean="0">
              <a:latin typeface="Arial" charset="0"/>
            </a:endParaRPr>
          </a:p>
          <a:p>
            <a:pPr lvl="2" eaLnBrk="0" fontAlgn="base" hangingPunct="0">
              <a:spcBef>
                <a:spcPct val="0"/>
              </a:spcBef>
              <a:spcAft>
                <a:spcPct val="0"/>
              </a:spcAft>
              <a:buFont typeface="Arial" panose="020B0604020202020204" pitchFamily="34" charset="0"/>
              <a:buChar char="•"/>
            </a:pPr>
            <a:r>
              <a:rPr lang="en-US" dirty="0" smtClean="0">
                <a:latin typeface="Arial" charset="0"/>
              </a:rPr>
              <a:t>by Scientists from US National Labs</a:t>
            </a:r>
          </a:p>
          <a:p>
            <a:pPr marL="914400" lvl="2" indent="0" eaLnBrk="0" fontAlgn="base" hangingPunct="0">
              <a:spcBef>
                <a:spcPct val="0"/>
              </a:spcBef>
              <a:spcAft>
                <a:spcPct val="0"/>
              </a:spcAft>
              <a:buNone/>
            </a:pPr>
            <a:endParaRPr lang="en-US" sz="800" dirty="0">
              <a:latin typeface="Arial" charset="0"/>
            </a:endParaRPr>
          </a:p>
          <a:p>
            <a:pPr lvl="1" eaLnBrk="0" fontAlgn="base" hangingPunct="0">
              <a:spcBef>
                <a:spcPct val="0"/>
              </a:spcBef>
              <a:spcAft>
                <a:spcPct val="0"/>
              </a:spcAft>
              <a:buFont typeface="Arial" panose="020B0604020202020204" pitchFamily="34" charset="0"/>
              <a:buChar char="•"/>
            </a:pPr>
            <a:r>
              <a:rPr lang="en-US" dirty="0" smtClean="0">
                <a:latin typeface="Arial" charset="0"/>
              </a:rPr>
              <a:t>Funded </a:t>
            </a:r>
            <a:r>
              <a:rPr lang="en-US" dirty="0">
                <a:latin typeface="Arial" charset="0"/>
              </a:rPr>
              <a:t>by DOE </a:t>
            </a:r>
            <a:r>
              <a:rPr lang="en-US" dirty="0" smtClean="0">
                <a:latin typeface="Arial" charset="0"/>
              </a:rPr>
              <a:t>contracts </a:t>
            </a:r>
            <a:r>
              <a:rPr lang="en-US" dirty="0">
                <a:latin typeface="Arial" charset="0"/>
              </a:rPr>
              <a:t>and SBIR-STTR </a:t>
            </a:r>
            <a:r>
              <a:rPr lang="en-US" dirty="0" smtClean="0">
                <a:latin typeface="Arial" charset="0"/>
              </a:rPr>
              <a:t>grants</a:t>
            </a:r>
          </a:p>
          <a:p>
            <a:pPr lvl="2" eaLnBrk="0" fontAlgn="base" hangingPunct="0">
              <a:spcBef>
                <a:spcPct val="0"/>
              </a:spcBef>
              <a:spcAft>
                <a:spcPct val="0"/>
              </a:spcAft>
              <a:buFont typeface="Arial" panose="020B0604020202020204" pitchFamily="34" charset="0"/>
              <a:buChar char="•"/>
            </a:pPr>
            <a:r>
              <a:rPr lang="en-US" dirty="0">
                <a:latin typeface="Arial" charset="0"/>
              </a:rPr>
              <a:t>total of ~$</a:t>
            </a:r>
            <a:r>
              <a:rPr lang="en-US" dirty="0" smtClean="0">
                <a:latin typeface="Arial" charset="0"/>
              </a:rPr>
              <a:t>30M</a:t>
            </a:r>
          </a:p>
          <a:p>
            <a:pPr lvl="2" eaLnBrk="0" fontAlgn="base" hangingPunct="0">
              <a:spcBef>
                <a:spcPct val="0"/>
              </a:spcBef>
              <a:spcAft>
                <a:spcPct val="0"/>
              </a:spcAft>
              <a:buFont typeface="Arial" panose="020B0604020202020204" pitchFamily="34" charset="0"/>
              <a:buChar char="•"/>
            </a:pPr>
            <a:endParaRPr lang="en-US" sz="800" dirty="0">
              <a:latin typeface="Arial" charset="0"/>
            </a:endParaRPr>
          </a:p>
          <a:p>
            <a:pPr lvl="1" eaLnBrk="0" fontAlgn="base" hangingPunct="0">
              <a:spcBef>
                <a:spcPct val="0"/>
              </a:spcBef>
              <a:spcAft>
                <a:spcPct val="0"/>
              </a:spcAft>
              <a:buFont typeface="Arial" panose="020B0604020202020204" pitchFamily="34" charset="0"/>
              <a:buChar char="•"/>
            </a:pPr>
            <a:r>
              <a:rPr lang="en-US" dirty="0" smtClean="0">
                <a:latin typeface="Arial" charset="0"/>
              </a:rPr>
              <a:t>Tools </a:t>
            </a:r>
            <a:r>
              <a:rPr lang="en-US" dirty="0">
                <a:latin typeface="Arial" charset="0"/>
              </a:rPr>
              <a:t>and technology for particle </a:t>
            </a:r>
            <a:r>
              <a:rPr lang="en-US" dirty="0" smtClean="0">
                <a:latin typeface="Arial" charset="0"/>
              </a:rPr>
              <a:t>accelerators</a:t>
            </a:r>
          </a:p>
          <a:p>
            <a:pPr lvl="1" eaLnBrk="0" fontAlgn="base" hangingPunct="0">
              <a:spcBef>
                <a:spcPct val="0"/>
              </a:spcBef>
              <a:spcAft>
                <a:spcPct val="0"/>
              </a:spcAft>
              <a:buFont typeface="Arial" panose="020B0604020202020204" pitchFamily="34" charset="0"/>
              <a:buChar char="•"/>
            </a:pPr>
            <a:endParaRPr lang="en-US" sz="800" dirty="0" smtClean="0">
              <a:latin typeface="Arial" charset="0"/>
            </a:endParaRPr>
          </a:p>
          <a:p>
            <a:pPr lvl="1" eaLnBrk="0" fontAlgn="base" hangingPunct="0">
              <a:spcBef>
                <a:spcPct val="0"/>
              </a:spcBef>
              <a:spcAft>
                <a:spcPct val="0"/>
              </a:spcAft>
              <a:buFont typeface="Arial" panose="020B0604020202020204" pitchFamily="34" charset="0"/>
              <a:buChar char="•"/>
            </a:pPr>
            <a:r>
              <a:rPr lang="en-US" dirty="0" smtClean="0">
                <a:latin typeface="Arial" charset="0"/>
              </a:rPr>
              <a:t>8 </a:t>
            </a:r>
            <a:r>
              <a:rPr lang="en-US" dirty="0">
                <a:latin typeface="Arial" charset="0"/>
              </a:rPr>
              <a:t>US university and </a:t>
            </a:r>
            <a:r>
              <a:rPr lang="en-US" dirty="0" smtClean="0">
                <a:latin typeface="Arial" charset="0"/>
              </a:rPr>
              <a:t>11 </a:t>
            </a:r>
            <a:r>
              <a:rPr lang="en-US" dirty="0">
                <a:latin typeface="Arial" charset="0"/>
              </a:rPr>
              <a:t>national lab research </a:t>
            </a:r>
            <a:r>
              <a:rPr lang="en-US" dirty="0" smtClean="0">
                <a:latin typeface="Arial" charset="0"/>
              </a:rPr>
              <a:t>partners</a:t>
            </a:r>
          </a:p>
          <a:p>
            <a:pPr lvl="2" eaLnBrk="0" fontAlgn="base" hangingPunct="0">
              <a:spcBef>
                <a:spcPct val="0"/>
              </a:spcBef>
              <a:spcAft>
                <a:spcPct val="0"/>
              </a:spcAft>
              <a:buFont typeface="Arial" panose="020B0604020202020204" pitchFamily="34" charset="0"/>
              <a:buChar char="•"/>
            </a:pPr>
            <a:r>
              <a:rPr lang="en-US" dirty="0" smtClean="0">
                <a:latin typeface="Arial" charset="0"/>
              </a:rPr>
              <a:t>extraordinary people work with us</a:t>
            </a:r>
          </a:p>
          <a:p>
            <a:pPr lvl="1" eaLnBrk="0" fontAlgn="base" hangingPunct="0">
              <a:spcBef>
                <a:spcPct val="0"/>
              </a:spcBef>
              <a:spcAft>
                <a:spcPct val="0"/>
              </a:spcAft>
              <a:buFont typeface="Arial" panose="020B0604020202020204" pitchFamily="34" charset="0"/>
              <a:buChar char="•"/>
            </a:pPr>
            <a:endParaRPr lang="en-US" sz="800" dirty="0" smtClean="0">
              <a:latin typeface="Arial" charset="0"/>
            </a:endParaRPr>
          </a:p>
          <a:p>
            <a:pPr lvl="1" eaLnBrk="0" fontAlgn="base" hangingPunct="0">
              <a:spcBef>
                <a:spcPct val="0"/>
              </a:spcBef>
              <a:spcAft>
                <a:spcPct val="0"/>
              </a:spcAft>
              <a:buFont typeface="Arial" panose="020B0604020202020204" pitchFamily="34" charset="0"/>
              <a:buChar char="•"/>
            </a:pPr>
            <a:r>
              <a:rPr lang="en-US" dirty="0" smtClean="0">
                <a:latin typeface="Arial" charset="0"/>
              </a:rPr>
              <a:t>Supported 18 post-docs and </a:t>
            </a:r>
            <a:r>
              <a:rPr lang="en-US" dirty="0" smtClean="0">
                <a:latin typeface="Arial" charset="0"/>
              </a:rPr>
              <a:t>7 </a:t>
            </a:r>
            <a:r>
              <a:rPr lang="en-US" dirty="0" smtClean="0">
                <a:latin typeface="Arial" charset="0"/>
              </a:rPr>
              <a:t>Ph.D. students</a:t>
            </a:r>
          </a:p>
          <a:p>
            <a:pPr lvl="1" eaLnBrk="0" fontAlgn="base" hangingPunct="0">
              <a:spcBef>
                <a:spcPct val="0"/>
              </a:spcBef>
              <a:spcAft>
                <a:spcPct val="0"/>
              </a:spcAft>
              <a:buFont typeface="Arial" panose="020B0604020202020204" pitchFamily="34" charset="0"/>
              <a:buChar char="•"/>
            </a:pPr>
            <a:endParaRPr lang="en-US" dirty="0">
              <a:latin typeface="Arial" charset="0"/>
            </a:endParaRPr>
          </a:p>
          <a:p>
            <a:pPr lvl="1" eaLnBrk="0" fontAlgn="base" hangingPunct="0">
              <a:spcBef>
                <a:spcPct val="0"/>
              </a:spcBef>
              <a:spcAft>
                <a:spcPct val="0"/>
              </a:spcAft>
              <a:buFont typeface="Arial" panose="020B0604020202020204" pitchFamily="34" charset="0"/>
              <a:buChar char="•"/>
            </a:pPr>
            <a:r>
              <a:rPr lang="en-US" dirty="0" smtClean="0">
                <a:latin typeface="Arial" charset="0"/>
              </a:rPr>
              <a:t>accelerator-driven molten-salt nuclear reactors</a:t>
            </a:r>
          </a:p>
          <a:p>
            <a:pPr lvl="2" eaLnBrk="0" fontAlgn="base" hangingPunct="0">
              <a:spcBef>
                <a:spcPct val="0"/>
              </a:spcBef>
              <a:spcAft>
                <a:spcPct val="0"/>
              </a:spcAft>
              <a:buFont typeface="Arial" panose="020B0604020202020204" pitchFamily="34" charset="0"/>
              <a:buChar char="•"/>
            </a:pPr>
            <a:r>
              <a:rPr lang="en-US" dirty="0" smtClean="0">
                <a:latin typeface="Arial" charset="0"/>
              </a:rPr>
              <a:t>Major focus of our companies</a:t>
            </a:r>
          </a:p>
          <a:p>
            <a:pPr lvl="1" eaLnBrk="0" fontAlgn="base" hangingPunct="0">
              <a:spcBef>
                <a:spcPct val="0"/>
              </a:spcBef>
              <a:spcAft>
                <a:spcPct val="0"/>
              </a:spcAft>
              <a:buFont typeface="Arial" panose="020B0604020202020204" pitchFamily="34" charset="0"/>
              <a:buChar char="•"/>
            </a:pPr>
            <a:endParaRPr lang="en-US" sz="800" dirty="0">
              <a:latin typeface="Arial" charset="0"/>
            </a:endParaRPr>
          </a:p>
        </p:txBody>
      </p:sp>
      <p:sp>
        <p:nvSpPr>
          <p:cNvPr id="4" name="Footer Placeholder 3"/>
          <p:cNvSpPr>
            <a:spLocks noGrp="1"/>
          </p:cNvSpPr>
          <p:nvPr>
            <p:ph type="ftr" sz="quarter" idx="11"/>
          </p:nvPr>
        </p:nvSpPr>
        <p:spPr/>
        <p:txBody>
          <a:bodyPr/>
          <a:lstStyle/>
          <a:p>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5</a:t>
            </a:fld>
            <a:endParaRPr lang="en-US"/>
          </a:p>
        </p:txBody>
      </p:sp>
    </p:spTree>
    <p:extLst>
      <p:ext uri="{BB962C8B-B14F-4D97-AF65-F5344CB8AC3E}">
        <p14:creationId xmlns:p14="http://schemas.microsoft.com/office/powerpoint/2010/main" val="59716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25" y="-8732"/>
            <a:ext cx="7579275" cy="801689"/>
          </a:xfrm>
        </p:spPr>
        <p:txBody>
          <a:bodyPr>
            <a:normAutofit/>
          </a:bodyPr>
          <a:lstStyle/>
          <a:p>
            <a:pPr lvl="0">
              <a:defRPr/>
            </a:pPr>
            <a:r>
              <a:rPr lang="en-US" sz="2800" dirty="0" smtClean="0"/>
              <a:t>SRF Linacs need efficient microwave power</a:t>
            </a:r>
            <a:endParaRPr lang="en-US" sz="2667" dirty="0">
              <a:solidFill>
                <a:srgbClr val="400080"/>
              </a:solidFill>
            </a:endParaRPr>
          </a:p>
        </p:txBody>
      </p:sp>
      <p:sp>
        <p:nvSpPr>
          <p:cNvPr id="3" name="Content Placeholder 2"/>
          <p:cNvSpPr>
            <a:spLocks noGrp="1"/>
          </p:cNvSpPr>
          <p:nvPr>
            <p:ph idx="1"/>
          </p:nvPr>
        </p:nvSpPr>
        <p:spPr>
          <a:xfrm>
            <a:off x="280988" y="869388"/>
            <a:ext cx="8863012" cy="3897875"/>
          </a:xfrm>
        </p:spPr>
        <p:txBody>
          <a:bodyPr>
            <a:normAutofit/>
          </a:bodyPr>
          <a:lstStyle/>
          <a:p>
            <a:pPr marL="0" indent="0">
              <a:buNone/>
            </a:pPr>
            <a:endParaRPr lang="en-US" dirty="0" smtClean="0"/>
          </a:p>
          <a:p>
            <a:pPr marL="457200" lvl="1"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87" y="1614957"/>
            <a:ext cx="4283993" cy="314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191" y="1576447"/>
            <a:ext cx="3902854" cy="315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4837" y="4451754"/>
            <a:ext cx="1363672" cy="369332"/>
          </a:xfrm>
          <a:prstGeom prst="rect">
            <a:avLst/>
          </a:prstGeom>
          <a:noFill/>
        </p:spPr>
        <p:txBody>
          <a:bodyPr wrap="square" rtlCol="0">
            <a:spAutoFit/>
          </a:bodyPr>
          <a:lstStyle/>
          <a:p>
            <a:r>
              <a:rPr lang="en-US" dirty="0" smtClean="0"/>
              <a:t>1497 MHz</a:t>
            </a:r>
            <a:endParaRPr lang="en-US" dirty="0"/>
          </a:p>
        </p:txBody>
      </p:sp>
      <p:sp>
        <p:nvSpPr>
          <p:cNvPr id="7" name="TextBox 6"/>
          <p:cNvSpPr txBox="1"/>
          <p:nvPr/>
        </p:nvSpPr>
        <p:spPr>
          <a:xfrm>
            <a:off x="5126984" y="4451754"/>
            <a:ext cx="1247389" cy="369332"/>
          </a:xfrm>
          <a:prstGeom prst="rect">
            <a:avLst/>
          </a:prstGeom>
          <a:noFill/>
        </p:spPr>
        <p:txBody>
          <a:bodyPr wrap="square" rtlCol="0">
            <a:spAutoFit/>
          </a:bodyPr>
          <a:lstStyle/>
          <a:p>
            <a:r>
              <a:rPr lang="en-US" dirty="0" smtClean="0"/>
              <a:t>350 MHz</a:t>
            </a:r>
            <a:endParaRPr lang="en-US" dirty="0"/>
          </a:p>
        </p:txBody>
      </p:sp>
      <p:sp>
        <p:nvSpPr>
          <p:cNvPr id="9" name="TextBox 8"/>
          <p:cNvSpPr txBox="1"/>
          <p:nvPr/>
        </p:nvSpPr>
        <p:spPr>
          <a:xfrm>
            <a:off x="3520174" y="4477453"/>
            <a:ext cx="1205106" cy="369332"/>
          </a:xfrm>
          <a:prstGeom prst="rect">
            <a:avLst/>
          </a:prstGeom>
          <a:noFill/>
        </p:spPr>
        <p:txBody>
          <a:bodyPr wrap="square" rtlCol="0">
            <a:spAutoFit/>
          </a:bodyPr>
          <a:lstStyle/>
          <a:p>
            <a:r>
              <a:rPr lang="en-US" dirty="0" smtClean="0"/>
              <a:t>4” D</a:t>
            </a:r>
            <a:endParaRPr lang="en-US" dirty="0"/>
          </a:p>
        </p:txBody>
      </p:sp>
      <p:sp>
        <p:nvSpPr>
          <p:cNvPr id="11" name="TextBox 10"/>
          <p:cNvSpPr txBox="1"/>
          <p:nvPr/>
        </p:nvSpPr>
        <p:spPr>
          <a:xfrm>
            <a:off x="7870182" y="4458360"/>
            <a:ext cx="880043" cy="369332"/>
          </a:xfrm>
          <a:prstGeom prst="rect">
            <a:avLst/>
          </a:prstGeom>
          <a:noFill/>
        </p:spPr>
        <p:txBody>
          <a:bodyPr wrap="square" rtlCol="0">
            <a:spAutoFit/>
          </a:bodyPr>
          <a:lstStyle/>
          <a:p>
            <a:r>
              <a:rPr lang="en-US" dirty="0" smtClean="0"/>
              <a:t>10” D</a:t>
            </a:r>
            <a:endParaRPr lang="en-US" dirty="0"/>
          </a:p>
        </p:txBody>
      </p:sp>
      <p:sp>
        <p:nvSpPr>
          <p:cNvPr id="12" name="TextBox 11"/>
          <p:cNvSpPr txBox="1"/>
          <p:nvPr/>
        </p:nvSpPr>
        <p:spPr>
          <a:xfrm>
            <a:off x="548347" y="1614957"/>
            <a:ext cx="4176933" cy="369332"/>
          </a:xfrm>
          <a:prstGeom prst="rect">
            <a:avLst/>
          </a:prstGeom>
          <a:noFill/>
        </p:spPr>
        <p:txBody>
          <a:bodyPr wrap="square" rtlCol="0">
            <a:spAutoFit/>
          </a:bodyPr>
          <a:lstStyle/>
          <a:p>
            <a:r>
              <a:rPr lang="en-US" dirty="0" smtClean="0">
                <a:solidFill>
                  <a:srgbClr val="FFFF00"/>
                </a:solidFill>
              </a:rPr>
              <a:t>Replaces </a:t>
            </a:r>
            <a:r>
              <a:rPr lang="en-US" dirty="0">
                <a:solidFill>
                  <a:srgbClr val="FFFF00"/>
                </a:solidFill>
              </a:rPr>
              <a:t>CEBAF </a:t>
            </a:r>
            <a:r>
              <a:rPr lang="en-US" dirty="0" smtClean="0">
                <a:solidFill>
                  <a:srgbClr val="FFFF00"/>
                </a:solidFill>
              </a:rPr>
              <a:t>klystrons</a:t>
            </a:r>
            <a:endParaRPr lang="en-US" dirty="0">
              <a:solidFill>
                <a:srgbClr val="FFFF00"/>
              </a:solidFill>
            </a:endParaRPr>
          </a:p>
        </p:txBody>
      </p:sp>
      <p:sp>
        <p:nvSpPr>
          <p:cNvPr id="13" name="TextBox 12"/>
          <p:cNvSpPr txBox="1"/>
          <p:nvPr/>
        </p:nvSpPr>
        <p:spPr>
          <a:xfrm>
            <a:off x="6326803" y="4454989"/>
            <a:ext cx="1543381" cy="369332"/>
          </a:xfrm>
          <a:prstGeom prst="rect">
            <a:avLst/>
          </a:prstGeom>
          <a:noFill/>
        </p:spPr>
        <p:txBody>
          <a:bodyPr wrap="square" rtlCol="0">
            <a:spAutoFit/>
          </a:bodyPr>
          <a:lstStyle/>
          <a:p>
            <a:r>
              <a:rPr lang="en-US" dirty="0" smtClean="0"/>
              <a:t>140 kW CW</a:t>
            </a:r>
            <a:endParaRPr lang="en-US" dirty="0"/>
          </a:p>
        </p:txBody>
      </p:sp>
      <p:sp>
        <p:nvSpPr>
          <p:cNvPr id="14" name="TextBox 13"/>
          <p:cNvSpPr txBox="1"/>
          <p:nvPr/>
        </p:nvSpPr>
        <p:spPr>
          <a:xfrm>
            <a:off x="4941191" y="1565852"/>
            <a:ext cx="3902854" cy="369332"/>
          </a:xfrm>
          <a:prstGeom prst="rect">
            <a:avLst/>
          </a:prstGeom>
          <a:noFill/>
        </p:spPr>
        <p:txBody>
          <a:bodyPr wrap="square" rtlCol="0">
            <a:spAutoFit/>
          </a:bodyPr>
          <a:lstStyle/>
          <a:p>
            <a:r>
              <a:rPr lang="en-US" dirty="0" smtClean="0">
                <a:solidFill>
                  <a:srgbClr val="FFFF00"/>
                </a:solidFill>
              </a:rPr>
              <a:t>Replaces tetrodes for Mo99 production</a:t>
            </a:r>
            <a:endParaRPr lang="en-US" dirty="0">
              <a:solidFill>
                <a:srgbClr val="FFFF00"/>
              </a:solidFill>
            </a:endParaRPr>
          </a:p>
        </p:txBody>
      </p:sp>
      <p:sp>
        <p:nvSpPr>
          <p:cNvPr id="15" name="TextBox 14"/>
          <p:cNvSpPr txBox="1"/>
          <p:nvPr/>
        </p:nvSpPr>
        <p:spPr>
          <a:xfrm>
            <a:off x="548345" y="691627"/>
            <a:ext cx="8201880" cy="923330"/>
          </a:xfrm>
          <a:prstGeom prst="rect">
            <a:avLst/>
          </a:prstGeom>
          <a:noFill/>
        </p:spPr>
        <p:txBody>
          <a:bodyPr wrap="square" rtlCol="0">
            <a:spAutoFit/>
          </a:bodyPr>
          <a:lstStyle/>
          <a:p>
            <a:r>
              <a:rPr lang="en-US" dirty="0" smtClean="0"/>
              <a:t>Muons, Inc. is developing power sources for Superconducting Radio Frequency Linacs</a:t>
            </a:r>
          </a:p>
          <a:p>
            <a:r>
              <a:rPr lang="en-US" dirty="0"/>
              <a:t>u</a:t>
            </a:r>
            <a:r>
              <a:rPr lang="en-US" dirty="0" smtClean="0"/>
              <a:t>nder SBIR-STTR awards and contracts.  First tests of two magnetrons underway now.</a:t>
            </a:r>
          </a:p>
          <a:p>
            <a:r>
              <a:rPr lang="en-US" dirty="0" smtClean="0"/>
              <a:t>Magnetrons up to 90% efficient vs klystrons 50%.  Capital cost 1/5 of klystrons</a:t>
            </a:r>
            <a:endParaRPr lang="en-US" dirty="0"/>
          </a:p>
        </p:txBody>
      </p:sp>
    </p:spTree>
    <p:extLst>
      <p:ext uri="{BB962C8B-B14F-4D97-AF65-F5344CB8AC3E}">
        <p14:creationId xmlns:p14="http://schemas.microsoft.com/office/powerpoint/2010/main" val="1645062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25" y="-8732"/>
            <a:ext cx="7579275" cy="801689"/>
          </a:xfrm>
        </p:spPr>
        <p:txBody>
          <a:bodyPr>
            <a:normAutofit/>
          </a:bodyPr>
          <a:lstStyle/>
          <a:p>
            <a:pPr lvl="0">
              <a:defRPr/>
            </a:pPr>
            <a:r>
              <a:rPr lang="en-US" sz="2800" dirty="0" smtClean="0"/>
              <a:t>Magnetron cathodes and </a:t>
            </a:r>
            <a:r>
              <a:rPr lang="en-US" sz="2800" dirty="0" err="1" smtClean="0"/>
              <a:t>rf</a:t>
            </a:r>
            <a:r>
              <a:rPr lang="en-US" sz="2800" dirty="0" smtClean="0"/>
              <a:t> window</a:t>
            </a:r>
            <a:endParaRPr lang="en-US" sz="2667" dirty="0">
              <a:solidFill>
                <a:srgbClr val="400080"/>
              </a:solidFill>
            </a:endParaRPr>
          </a:p>
        </p:txBody>
      </p:sp>
      <p:sp>
        <p:nvSpPr>
          <p:cNvPr id="3" name="Content Placeholder 2"/>
          <p:cNvSpPr>
            <a:spLocks noGrp="1"/>
          </p:cNvSpPr>
          <p:nvPr>
            <p:ph idx="1"/>
          </p:nvPr>
        </p:nvSpPr>
        <p:spPr>
          <a:xfrm>
            <a:off x="280988" y="869388"/>
            <a:ext cx="8863012" cy="3897875"/>
          </a:xfrm>
        </p:spPr>
        <p:txBody>
          <a:bodyPr>
            <a:normAutofit/>
          </a:bodyPr>
          <a:lstStyle/>
          <a:p>
            <a:pPr marL="0" indent="0">
              <a:buNone/>
            </a:pPr>
            <a:endParaRPr lang="en-US" dirty="0" smtClean="0"/>
          </a:p>
          <a:p>
            <a:pPr marL="457200" lvl="1"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pPr/>
              <a:t>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789" y="1617709"/>
            <a:ext cx="2983407" cy="3099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512" y="1578067"/>
            <a:ext cx="3322325" cy="313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5554" y="869388"/>
            <a:ext cx="8121246" cy="646331"/>
          </a:xfrm>
          <a:prstGeom prst="rect">
            <a:avLst/>
          </a:prstGeom>
          <a:noFill/>
        </p:spPr>
        <p:txBody>
          <a:bodyPr wrap="square" rtlCol="0">
            <a:spAutoFit/>
          </a:bodyPr>
          <a:lstStyle/>
          <a:p>
            <a:r>
              <a:rPr lang="en-US" dirty="0" smtClean="0"/>
              <a:t>You may use kitchen microwave ovens to make popcorn.  They are powered by magnetrons and the oven is an example of a (non-superconducting) RF cavity.</a:t>
            </a:r>
            <a:endParaRPr lang="en-US" dirty="0"/>
          </a:p>
        </p:txBody>
      </p:sp>
      <p:sp>
        <p:nvSpPr>
          <p:cNvPr id="7" name="TextBox 6"/>
          <p:cNvSpPr txBox="1"/>
          <p:nvPr/>
        </p:nvSpPr>
        <p:spPr>
          <a:xfrm>
            <a:off x="1226248" y="4118765"/>
            <a:ext cx="1775945" cy="646331"/>
          </a:xfrm>
          <a:prstGeom prst="rect">
            <a:avLst/>
          </a:prstGeom>
          <a:noFill/>
        </p:spPr>
        <p:txBody>
          <a:bodyPr wrap="square" rtlCol="0">
            <a:spAutoFit/>
          </a:bodyPr>
          <a:lstStyle/>
          <a:p>
            <a:r>
              <a:rPr lang="en-US" dirty="0" smtClean="0">
                <a:solidFill>
                  <a:srgbClr val="FFFF00"/>
                </a:solidFill>
              </a:rPr>
              <a:t>1497 MHz Cathode Stalks</a:t>
            </a:r>
            <a:endParaRPr lang="en-US" dirty="0">
              <a:solidFill>
                <a:srgbClr val="FFFF00"/>
              </a:solidFill>
            </a:endParaRPr>
          </a:p>
        </p:txBody>
      </p:sp>
      <p:sp>
        <p:nvSpPr>
          <p:cNvPr id="8" name="TextBox 7"/>
          <p:cNvSpPr txBox="1"/>
          <p:nvPr/>
        </p:nvSpPr>
        <p:spPr>
          <a:xfrm>
            <a:off x="4978987" y="4334442"/>
            <a:ext cx="2262864" cy="369332"/>
          </a:xfrm>
          <a:prstGeom prst="rect">
            <a:avLst/>
          </a:prstGeom>
          <a:noFill/>
        </p:spPr>
        <p:txBody>
          <a:bodyPr wrap="none" rtlCol="0">
            <a:spAutoFit/>
          </a:bodyPr>
          <a:lstStyle/>
          <a:p>
            <a:r>
              <a:rPr lang="en-US" dirty="0" smtClean="0">
                <a:solidFill>
                  <a:srgbClr val="FFFF00"/>
                </a:solidFill>
              </a:rPr>
              <a:t>1497 MHz RF Window</a:t>
            </a:r>
            <a:endParaRPr lang="en-US" dirty="0">
              <a:solidFill>
                <a:srgbClr val="FFFF00"/>
              </a:solidFill>
            </a:endParaRPr>
          </a:p>
        </p:txBody>
      </p:sp>
    </p:spTree>
    <p:extLst>
      <p:ext uri="{BB962C8B-B14F-4D97-AF65-F5344CB8AC3E}">
        <p14:creationId xmlns:p14="http://schemas.microsoft.com/office/powerpoint/2010/main" val="805521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25" y="-8732"/>
            <a:ext cx="7579275" cy="801689"/>
          </a:xfrm>
        </p:spPr>
        <p:txBody>
          <a:bodyPr>
            <a:normAutofit fontScale="90000"/>
          </a:bodyPr>
          <a:lstStyle/>
          <a:p>
            <a:pPr lvl="0">
              <a:defRPr/>
            </a:pPr>
            <a:r>
              <a:rPr lang="en-US" sz="2800" dirty="0"/>
              <a:t>Superconducting RF Linacs </a:t>
            </a:r>
            <a:r>
              <a:rPr lang="en-US" sz="2800" dirty="0" smtClean="0"/>
              <a:t/>
            </a:r>
            <a:br>
              <a:rPr lang="en-US" sz="2800" dirty="0" smtClean="0"/>
            </a:br>
            <a:r>
              <a:rPr lang="en-US" sz="2800" dirty="0" smtClean="0"/>
              <a:t>Driving Subcritical Reactors</a:t>
            </a:r>
            <a:endParaRPr lang="en-US" sz="2667" dirty="0">
              <a:solidFill>
                <a:srgbClr val="400080"/>
              </a:solidFill>
            </a:endParaRPr>
          </a:p>
        </p:txBody>
      </p:sp>
      <p:sp>
        <p:nvSpPr>
          <p:cNvPr id="3" name="Content Placeholder 2"/>
          <p:cNvSpPr>
            <a:spLocks noGrp="1"/>
          </p:cNvSpPr>
          <p:nvPr>
            <p:ph idx="1"/>
          </p:nvPr>
        </p:nvSpPr>
        <p:spPr>
          <a:xfrm>
            <a:off x="280988" y="869388"/>
            <a:ext cx="8863012" cy="3897875"/>
          </a:xfrm>
        </p:spPr>
        <p:txBody>
          <a:bodyPr>
            <a:normAutofit/>
          </a:bodyPr>
          <a:lstStyle/>
          <a:p>
            <a:pPr marL="0" indent="0">
              <a:buNone/>
            </a:pPr>
            <a:r>
              <a:rPr lang="en-US" dirty="0" smtClean="0"/>
              <a:t>Breakthrough Technology – Superconducting RF </a:t>
            </a:r>
            <a:r>
              <a:rPr lang="en-US" dirty="0" err="1" smtClean="0"/>
              <a:t>Linac</a:t>
            </a:r>
            <a:r>
              <a:rPr lang="en-US" dirty="0" smtClean="0"/>
              <a:t> </a:t>
            </a:r>
          </a:p>
          <a:p>
            <a:pPr lvl="1"/>
            <a:r>
              <a:rPr lang="en-US" dirty="0" smtClean="0"/>
              <a:t>Demonstrated at the ORNL </a:t>
            </a:r>
            <a:r>
              <a:rPr lang="en-US" u="sng" dirty="0" smtClean="0"/>
              <a:t>Spallation*</a:t>
            </a:r>
            <a:r>
              <a:rPr lang="en-US" dirty="0" smtClean="0"/>
              <a:t> Neutron Source (SNS) </a:t>
            </a:r>
            <a:endParaRPr lang="en-US" dirty="0"/>
          </a:p>
          <a:p>
            <a:pPr lvl="1"/>
            <a:r>
              <a:rPr lang="en-US" dirty="0" smtClean="0"/>
              <a:t>Generates many neutrons to control reactor reactivity</a:t>
            </a:r>
          </a:p>
          <a:p>
            <a:pPr lvl="1"/>
            <a:r>
              <a:rPr lang="en-US" dirty="0" smtClean="0"/>
              <a:t>Powerful, efficient, affordable, reliable </a:t>
            </a:r>
          </a:p>
          <a:p>
            <a:pPr marL="457200" lvl="1" indent="0">
              <a:buNone/>
            </a:pPr>
            <a:r>
              <a:rPr lang="en-US" dirty="0" smtClean="0"/>
              <a:t>*1 p produces &gt; 30 n</a:t>
            </a:r>
          </a:p>
          <a:p>
            <a:endParaRPr lang="en-US" dirty="0"/>
          </a:p>
        </p:txBody>
      </p:sp>
      <p:sp>
        <p:nvSpPr>
          <p:cNvPr id="4" name="Footer Placeholder 3"/>
          <p:cNvSpPr>
            <a:spLocks noGrp="1"/>
          </p:cNvSpPr>
          <p:nvPr>
            <p:ph type="ftr" sz="quarter" idx="11"/>
          </p:nvPr>
        </p:nvSpPr>
        <p:spPr/>
        <p:txBody>
          <a:bodyPr/>
          <a:lstStyle/>
          <a:p>
            <a:r>
              <a:rPr lang="en-US" smtClean="0"/>
              <a:t>Rol Johnson, Atlanta 4/2/2019</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7819" y="2635222"/>
            <a:ext cx="3848981" cy="196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N:\File Transfer\Kolka, Ahren\Advertising Jan 2011\Final Marketing Flier Design\Files from Bennet Consulting\niobium accelerator handout 2011 version 2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9" t="19184" r="3351" b="19713"/>
          <a:stretch/>
        </p:blipFill>
        <p:spPr bwMode="auto">
          <a:xfrm>
            <a:off x="598120" y="3278005"/>
            <a:ext cx="3577463" cy="141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AE3BB9BE-A5A4-E841-8480-D6FAD22CB6B2}" type="slidenum">
              <a:rPr lang="en-US" smtClean="0"/>
              <a:pPr/>
              <a:t>8</a:t>
            </a:fld>
            <a:endParaRPr lang="en-US"/>
          </a:p>
        </p:txBody>
      </p:sp>
    </p:spTree>
    <p:extLst>
      <p:ext uri="{BB962C8B-B14F-4D97-AF65-F5344CB8AC3E}">
        <p14:creationId xmlns:p14="http://schemas.microsoft.com/office/powerpoint/2010/main" val="2848070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54" y="562"/>
            <a:ext cx="7579275" cy="599514"/>
          </a:xfrm>
        </p:spPr>
        <p:txBody>
          <a:bodyPr>
            <a:normAutofit fontScale="90000"/>
          </a:bodyPr>
          <a:lstStyle/>
          <a:p>
            <a:r>
              <a:rPr lang="en-US" dirty="0" smtClean="0"/>
              <a:t>Spallation requires Protons</a:t>
            </a:r>
            <a:endParaRPr lang="en-US" dirty="0"/>
          </a:p>
        </p:txBody>
      </p:sp>
      <p:sp>
        <p:nvSpPr>
          <p:cNvPr id="4" name="Footer Placeholder 3"/>
          <p:cNvSpPr>
            <a:spLocks noGrp="1"/>
          </p:cNvSpPr>
          <p:nvPr>
            <p:ph type="ftr" sz="quarter" idx="11"/>
          </p:nvPr>
        </p:nvSpPr>
        <p:spPr/>
        <p:txBody>
          <a:bodyPr/>
          <a:lstStyle/>
          <a:p>
            <a:r>
              <a:rPr lang="en-US" smtClean="0"/>
              <a:t>Rol Johnson, Atlanta 4/2/2019</a:t>
            </a:r>
            <a:endParaRPr lang="en-US" dirty="0"/>
          </a:p>
        </p:txBody>
      </p:sp>
      <p:sp>
        <p:nvSpPr>
          <p:cNvPr id="5" name="Slide Number Placeholder 4"/>
          <p:cNvSpPr>
            <a:spLocks noGrp="1"/>
          </p:cNvSpPr>
          <p:nvPr>
            <p:ph type="sldNum" sz="quarter" idx="12"/>
          </p:nvPr>
        </p:nvSpPr>
        <p:spPr/>
        <p:txBody>
          <a:bodyPr/>
          <a:lstStyle/>
          <a:p>
            <a:fld id="{AE3BB9BE-A5A4-E841-8480-D6FAD22CB6B2}" type="slidenum">
              <a:rPr lang="en-US" smtClean="0">
                <a:solidFill>
                  <a:prstClr val="black">
                    <a:tint val="75000"/>
                  </a:prstClr>
                </a:solidFill>
              </a:rPr>
              <a:pPr/>
              <a:t>9</a:t>
            </a:fld>
            <a:endParaRPr lang="en-US">
              <a:solidFill>
                <a:prstClr val="black">
                  <a:tint val="75000"/>
                </a:prst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92" r="10343"/>
          <a:stretch/>
        </p:blipFill>
        <p:spPr bwMode="auto">
          <a:xfrm>
            <a:off x="4598304" y="3287317"/>
            <a:ext cx="4371975" cy="89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Spaltung-spallation"/>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7764" t="53044" r="7579" b="7852"/>
          <a:stretch>
            <a:fillRect/>
          </a:stretch>
        </p:blipFill>
        <p:spPr bwMode="auto">
          <a:xfrm>
            <a:off x="3795024" y="600076"/>
            <a:ext cx="4987026" cy="2465785"/>
          </a:xfrm>
          <a:prstGeom prst="rect">
            <a:avLst/>
          </a:prstGeom>
          <a:solidFill>
            <a:schemeClr val="bg1"/>
          </a:solidFill>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19" y="2219325"/>
            <a:ext cx="4477784"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538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46169</TotalTime>
  <Words>1279</Words>
  <Application>Microsoft Office PowerPoint</Application>
  <PresentationFormat>On-screen Show (16:9)</PresentationFormat>
  <Paragraphs>309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SRF Linacs Driving Subcritical MS Reactors vision: Burning LWR SNF On 65 US Sites  path to vision: Burning Pu at SRNL</vt:lpstr>
      <vt:lpstr>PowerPoint Presentation</vt:lpstr>
      <vt:lpstr>To make SRF accelerators so powerful and efficient that they make enough neutrons to produce nuclear energy for electricity or process heat at less cost than from wind, solar, or natural gas, without weapons proliferation legacies of enrichment and chemical reprocessing, by burning unwanted nuclear materials.</vt:lpstr>
      <vt:lpstr>  New Technology, Old Technology</vt:lpstr>
      <vt:lpstr>  What is Muons, Inc.?      </vt:lpstr>
      <vt:lpstr>SRF Linacs need efficient microwave power</vt:lpstr>
      <vt:lpstr>Magnetron cathodes and rf window</vt:lpstr>
      <vt:lpstr>Superconducting RF Linacs  Driving Subcritical Reactors</vt:lpstr>
      <vt:lpstr>Spallation requires Protons</vt:lpstr>
      <vt:lpstr>ORNL Molten Salt Reactor Experiment</vt:lpstr>
      <vt:lpstr>PowerPoint Presentation</vt:lpstr>
      <vt:lpstr>Reactor Concept</vt:lpstr>
      <vt:lpstr>PowerPoint Presentation</vt:lpstr>
      <vt:lpstr>SRF Linacs Driving Subcritical MS Reactors Why This Approach is Superior </vt:lpstr>
      <vt:lpstr>    Deep Burn Example #1     New Economics for SNF </vt:lpstr>
      <vt:lpstr>Mu*STAR SNF Concept</vt:lpstr>
      <vt:lpstr>Deep Burn Example 2 Making Tritium for the NNSA</vt:lpstr>
      <vt:lpstr>NNSA Makes Tritium Now</vt:lpstr>
      <vt:lpstr>Difficulties, Uncertainties, Expenses</vt:lpstr>
      <vt:lpstr>Technology Readiness Levels</vt:lpstr>
      <vt:lpstr>        Estimates of Costs</vt:lpstr>
      <vt:lpstr>                Outro (questions)</vt:lpstr>
    </vt:vector>
  </TitlesOfParts>
  <Company>Muons,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Muon Colliders Toward an Accelerator-Driven Subcritical Reactor</dc:title>
  <dc:creator>Mary Anne Cummings</dc:creator>
  <cp:lastModifiedBy>Windows User</cp:lastModifiedBy>
  <cp:revision>386</cp:revision>
  <dcterms:created xsi:type="dcterms:W3CDTF">2016-10-08T23:47:24Z</dcterms:created>
  <dcterms:modified xsi:type="dcterms:W3CDTF">2019-04-14T17:17:01Z</dcterms:modified>
</cp:coreProperties>
</file>