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29" r:id="rId2"/>
    <p:sldMasterId id="2147484242" r:id="rId3"/>
    <p:sldMasterId id="2147484254" r:id="rId4"/>
    <p:sldMasterId id="2147484217" r:id="rId5"/>
    <p:sldMasterId id="2147483652" r:id="rId6"/>
    <p:sldMasterId id="2147483650" r:id="rId7"/>
  </p:sldMasterIdLst>
  <p:notesMasterIdLst>
    <p:notesMasterId r:id="rId24"/>
  </p:notesMasterIdLst>
  <p:handoutMasterIdLst>
    <p:handoutMasterId r:id="rId25"/>
  </p:handoutMasterIdLst>
  <p:sldIdLst>
    <p:sldId id="527" r:id="rId8"/>
    <p:sldId id="542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</p:sldIdLst>
  <p:sldSz cx="9144000" cy="6858000" type="screen4x3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3F53D"/>
    <a:srgbClr val="FFFF00"/>
    <a:srgbClr val="006600"/>
    <a:srgbClr val="339933"/>
    <a:srgbClr val="006666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42" autoAdjust="0"/>
    <p:restoredTop sz="94811" autoAdjust="0"/>
  </p:normalViewPr>
  <p:slideViewPr>
    <p:cSldViewPr>
      <p:cViewPr>
        <p:scale>
          <a:sx n="66" d="100"/>
          <a:sy n="66" d="100"/>
        </p:scale>
        <p:origin x="-25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6" y="-90"/>
      </p:cViewPr>
      <p:guideLst>
        <p:guide orient="horz" pos="2911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581F6C8-E46F-42F9-A273-A41FC8880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D0B24E-44C8-4AEA-ACBE-D8885CF39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9CA7-5E97-4DEC-BE72-5CC4797136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smtClean="0"/>
              <a:t>V. Kashikhin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C302-8837-4F99-868B-A2AEB6276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C3F0-DB5D-4990-B886-A16254E35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7284-E835-47D6-95B8-07E8C10F8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D3F6-B1C3-4451-AE6B-2C7D6AE05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573F-78BE-4051-BBB1-B7AA8A890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91CDAA-1216-4358-B914-881E2E256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9E0C-2618-4AFB-8AA5-E967830D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125B8-0212-4487-B1D8-C2FA909AF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0429-49E8-4EA7-9D12-1E57CE14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1D50-228C-4AFF-B680-4B1F4486E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31EB-1540-4841-94FC-B66FE1147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4582-D587-4577-BFE4-B80DB543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0D1-A757-484F-9783-816225ADF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59E3-6F56-4827-9D15-14E621F3E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599F-E70A-4461-A0DB-E8FC3AE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5600-5D49-43F9-B39E-71C35C76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5D38-1A9E-4CBC-96E4-E9268084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7EA0-9104-4BE9-A924-253B1DBA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DC02-26EA-4115-9045-471920AE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5B3A-284F-4CEC-A074-B7C84D245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D94C-B9D9-4CF7-AF27-16E6C06C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EAB2-6DAC-4F28-83A1-6F7D55BA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D6D9-0732-4208-B37A-59C14C72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334-28BD-4C46-AD25-1D174D1E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2362-42C4-4506-BAFD-6809FBE11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E23A-E8BA-4966-91FD-06557029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CFF2-0103-4A75-A094-49018544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788-E2A8-40C7-9FBD-E6DB1009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6469-5DF8-4237-A5B1-105D8B45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FF69-D065-4CC6-9E48-98C54C3C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ADC7-6360-4A42-99C1-D06B088F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38CB-15A3-4DC3-A9A0-3680674B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7F1B-08A6-493A-916A-99FCE30E5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70EE-4B5B-44C2-97A6-4E0966C5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591CDAA-1216-4358-B914-881E2E25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8199" name="Picture 24" descr="f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grpSp>
        <p:nvGrpSpPr>
          <p:cNvPr id="16" name="Group 33"/>
          <p:cNvGrpSpPr>
            <a:grpSpLocks/>
          </p:cNvGrpSpPr>
          <p:nvPr userDrawn="1"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4"/>
                <a:ext cx="960" cy="1200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b="1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6" r:id="rId3"/>
    <p:sldLayoutId id="2147484092" r:id="rId4"/>
    <p:sldLayoutId id="2147484091" r:id="rId5"/>
    <p:sldLayoutId id="2147484090" r:id="rId6"/>
    <p:sldLayoutId id="2147484089" r:id="rId7"/>
    <p:sldLayoutId id="2147484088" r:id="rId8"/>
    <p:sldLayoutId id="2147484087" r:id="rId9"/>
    <p:sldLayoutId id="2147484086" r:id="rId10"/>
    <p:sldLayoutId id="2147484085" r:id="rId11"/>
    <p:sldLayoutId id="21474840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 Kashikhin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57A5558-11BE-4E27-907F-D7DF8F93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2" r:id="rId2"/>
    <p:sldLayoutId id="2147484101" r:id="rId3"/>
    <p:sldLayoutId id="2147484100" r:id="rId4"/>
    <p:sldLayoutId id="2147484099" r:id="rId5"/>
    <p:sldLayoutId id="2147484098" r:id="rId6"/>
    <p:sldLayoutId id="2147484097" r:id="rId7"/>
    <p:sldLayoutId id="2147484096" r:id="rId8"/>
    <p:sldLayoutId id="2147484095" r:id="rId9"/>
    <p:sldLayoutId id="2147484094" r:id="rId10"/>
    <p:sldLayoutId id="21474840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AAC Feb. 4, 2009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V. Kashikhin</a:t>
            </a:r>
            <a:endParaRPr lang="en-US"/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396B461-4734-47E5-ABFB-A2921E9D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3" r:id="rId2"/>
    <p:sldLayoutId id="2147484112" r:id="rId3"/>
    <p:sldLayoutId id="2147484111" r:id="rId4"/>
    <p:sldLayoutId id="2147484110" r:id="rId5"/>
    <p:sldLayoutId id="2147484109" r:id="rId6"/>
    <p:sldLayoutId id="2147484108" r:id="rId7"/>
    <p:sldLayoutId id="2147484107" r:id="rId8"/>
    <p:sldLayoutId id="2147484106" r:id="rId9"/>
    <p:sldLayoutId id="2147484105" r:id="rId10"/>
    <p:sldLayoutId id="21474841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Chart1.xls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4A4F-A238-443B-BA95-B116025DF7DC}" type="slidenum">
              <a:rPr lang="en-US"/>
              <a:pPr/>
              <a:t>1</a:t>
            </a:fld>
            <a:r>
              <a:rPr lang="en-US"/>
              <a:t>    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600" dirty="0" smtClean="0"/>
              <a:t>Fermilab AAC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3581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Kashikhin for Superconducting Magnet Team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Superconducting Helical Solenoids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6AE4-EAAC-4FD7-AD47-07D679B06CA9}" type="slidenum">
              <a:rPr lang="en-US"/>
              <a:pPr/>
              <a:t>10</a:t>
            </a:fld>
            <a:r>
              <a:rPr lang="en-US"/>
              <a:t>    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4-Coil Model Fabrication</a:t>
            </a:r>
          </a:p>
        </p:txBody>
      </p:sp>
      <p:pic>
        <p:nvPicPr>
          <p:cNvPr id="156676" name="Picture 4" descr="IMG_6237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572000" cy="3430588"/>
          </a:xfrm>
          <a:prstGeom prst="rect">
            <a:avLst/>
          </a:prstGeom>
          <a:noFill/>
        </p:spPr>
      </p:pic>
      <p:pic>
        <p:nvPicPr>
          <p:cNvPr id="156678" name="Picture 6" descr="DSC000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4572000" cy="3429000"/>
          </a:xfrm>
          <a:prstGeom prst="rect">
            <a:avLst/>
          </a:prstGeom>
          <a:noFill/>
        </p:spPr>
      </p:pic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724400" y="5638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2306D4"/>
                </a:solidFill>
              </a:rPr>
              <a:t>               Winding process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152400" y="5638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2306D4"/>
                </a:solidFill>
              </a:rPr>
              <a:t>Bandage rings control assembly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H="1" flipV="1">
            <a:off x="3276600" y="3200400"/>
            <a:ext cx="838200" cy="1828800"/>
          </a:xfrm>
          <a:prstGeom prst="line">
            <a:avLst/>
          </a:prstGeom>
          <a:noFill/>
          <a:ln w="9525">
            <a:solidFill>
              <a:srgbClr val="EE04C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4114800" y="4953000"/>
            <a:ext cx="1447800" cy="37623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Inner ring</a:t>
            </a:r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 flipH="1">
            <a:off x="685800" y="1752600"/>
            <a:ext cx="762000" cy="990600"/>
          </a:xfrm>
          <a:prstGeom prst="line">
            <a:avLst/>
          </a:prstGeom>
          <a:noFill/>
          <a:ln w="9525">
            <a:solidFill>
              <a:srgbClr val="EE04C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1447800" y="1371600"/>
            <a:ext cx="1447800" cy="37623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Outer ring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1066800" y="4953000"/>
            <a:ext cx="2057400" cy="37623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Ground insulation</a:t>
            </a: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 flipH="1" flipV="1">
            <a:off x="990600" y="3352800"/>
            <a:ext cx="76200" cy="1600200"/>
          </a:xfrm>
          <a:prstGeom prst="line">
            <a:avLst/>
          </a:prstGeom>
          <a:noFill/>
          <a:ln w="9525">
            <a:solidFill>
              <a:srgbClr val="EE04C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5867400" y="4953000"/>
            <a:ext cx="2819400" cy="37623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Superconducting cable</a:t>
            </a:r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 flipV="1">
            <a:off x="5867400" y="3352800"/>
            <a:ext cx="533400" cy="1600200"/>
          </a:xfrm>
          <a:prstGeom prst="line">
            <a:avLst/>
          </a:prstGeom>
          <a:noFill/>
          <a:ln w="9525">
            <a:solidFill>
              <a:srgbClr val="EE04C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FC36-3E30-4236-B5DB-2903C3DA7B4B}" type="slidenum">
              <a:rPr lang="en-US"/>
              <a:pPr/>
              <a:t>11</a:t>
            </a:fld>
            <a:r>
              <a:rPr lang="en-US"/>
              <a:t>    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4-Coil Model 1  Test Results</a:t>
            </a:r>
          </a:p>
        </p:txBody>
      </p:sp>
      <p:graphicFrame>
        <p:nvGraphicFramePr>
          <p:cNvPr id="144707" name="Group 323"/>
          <p:cNvGraphicFramePr>
            <a:graphicFrameLocks noGrp="1"/>
          </p:cNvGraphicFramePr>
          <p:nvPr>
            <p:ph sz="half" idx="1"/>
          </p:nvPr>
        </p:nvGraphicFramePr>
        <p:xfrm>
          <a:off x="304800" y="990600"/>
          <a:ext cx="4343400" cy="2807018"/>
        </p:xfrm>
        <a:graphic>
          <a:graphicData uri="http://schemas.openxmlformats.org/drawingml/2006/table">
            <a:tbl>
              <a:tblPr/>
              <a:tblGrid>
                <a:gridCol w="1476375"/>
                <a:gridCol w="755650"/>
                <a:gridCol w="647700"/>
                <a:gridCol w="661988"/>
                <a:gridCol w="801687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Short 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nominal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Short 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Long HS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HS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Results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Peak superconductor field, 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4.84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4.38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Current, kA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Coil inner diameter, mm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Number of turns/section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3x9+10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Fx force/section, kN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Fy force/section, kN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Fxy force/section, kN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Fz force/section, kN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06D4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06D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2672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Fig1_Forces_37kA_1203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762000"/>
            <a:ext cx="4191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1752600" y="4953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3300"/>
              </a:solidFill>
            </a:endParaRPr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2133600" y="52578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3300"/>
              </a:solidFill>
            </a:endParaRPr>
          </a:p>
        </p:txBody>
      </p:sp>
      <p:graphicFrame>
        <p:nvGraphicFramePr>
          <p:cNvPr id="144692" name="Object 308"/>
          <p:cNvGraphicFramePr>
            <a:graphicFrameLocks noChangeAspect="1"/>
          </p:cNvGraphicFramePr>
          <p:nvPr>
            <p:ph sz="half" idx="2"/>
          </p:nvPr>
        </p:nvGraphicFramePr>
        <p:xfrm>
          <a:off x="4800600" y="3657600"/>
          <a:ext cx="4267200" cy="2749550"/>
        </p:xfrm>
        <a:graphic>
          <a:graphicData uri="http://schemas.openxmlformats.org/presentationml/2006/ole">
            <p:oleObj spid="_x0000_s502786" name="Chart" r:id="rId6" imgW="6591240" imgH="4248031" progId="Excel.Chart.8">
              <p:embed/>
            </p:oleObj>
          </a:graphicData>
        </a:graphic>
      </p:graphicFrame>
      <p:sp>
        <p:nvSpPr>
          <p:cNvPr id="144698" name="Line 314"/>
          <p:cNvSpPr>
            <a:spLocks noChangeShapeType="1"/>
          </p:cNvSpPr>
          <p:nvPr/>
        </p:nvSpPr>
        <p:spPr bwMode="auto">
          <a:xfrm flipV="1">
            <a:off x="685800" y="4953000"/>
            <a:ext cx="2514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699" name="Oval 315"/>
          <p:cNvSpPr>
            <a:spLocks noChangeArrowheads="1"/>
          </p:cNvSpPr>
          <p:nvPr/>
        </p:nvSpPr>
        <p:spPr bwMode="auto">
          <a:xfrm>
            <a:off x="3733800" y="4572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3300"/>
              </a:solidFill>
            </a:endParaRPr>
          </a:p>
        </p:txBody>
      </p:sp>
      <p:sp>
        <p:nvSpPr>
          <p:cNvPr id="144700" name="Text Box 316"/>
          <p:cNvSpPr txBox="1">
            <a:spLocks noChangeArrowheads="1"/>
          </p:cNvSpPr>
          <p:nvPr/>
        </p:nvSpPr>
        <p:spPr bwMode="auto">
          <a:xfrm>
            <a:off x="3810000" y="4495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Long HS</a:t>
            </a:r>
          </a:p>
        </p:txBody>
      </p:sp>
      <p:sp>
        <p:nvSpPr>
          <p:cNvPr id="144701" name="Oval 317"/>
          <p:cNvSpPr>
            <a:spLocks noChangeArrowheads="1"/>
          </p:cNvSpPr>
          <p:nvPr/>
        </p:nvSpPr>
        <p:spPr bwMode="auto">
          <a:xfrm>
            <a:off x="3733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3300"/>
              </a:solidFill>
            </a:endParaRPr>
          </a:p>
        </p:txBody>
      </p:sp>
      <p:sp>
        <p:nvSpPr>
          <p:cNvPr id="144702" name="Text Box 318"/>
          <p:cNvSpPr txBox="1">
            <a:spLocks noChangeArrowheads="1"/>
          </p:cNvSpPr>
          <p:nvPr/>
        </p:nvSpPr>
        <p:spPr bwMode="auto">
          <a:xfrm>
            <a:off x="3962400" y="4114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44703" name="Text Box 319"/>
          <p:cNvSpPr txBox="1">
            <a:spLocks noChangeArrowheads="1"/>
          </p:cNvSpPr>
          <p:nvPr/>
        </p:nvSpPr>
        <p:spPr bwMode="auto">
          <a:xfrm>
            <a:off x="3886200" y="41910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HS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C4E7-258A-4051-BF83-324107C94C7B}" type="slidenum">
              <a:rPr lang="en-US"/>
              <a:pPr/>
              <a:t>12</a:t>
            </a:fld>
            <a:r>
              <a:rPr lang="en-US"/>
              <a:t>    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Improved NbTi 4-coil model 2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buFontTx/>
              <a:buChar char="•"/>
            </a:pPr>
            <a:r>
              <a:rPr lang="en-US" sz="2200">
                <a:solidFill>
                  <a:srgbClr val="2306D4"/>
                </a:solidFill>
              </a:rPr>
              <a:t> </a:t>
            </a:r>
            <a:r>
              <a:rPr lang="en-US" sz="2200" b="1">
                <a:solidFill>
                  <a:srgbClr val="2306D4"/>
                </a:solidFill>
              </a:rPr>
              <a:t>The base line of magnetic and mechanical design is the same as for Model 1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Use the wider NbTi FNAL made cable, hard bend wound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The design should accommodate NbTi and Nb3Sn cable technology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Rectangular 15 mm wide cable with 28x1 mm dia.  strands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Use the same ground insulation as in Model 1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 Improve the electrical insulation of heaters, voltage taps, etc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 Protect coil insulation during welding from sparks (Cu foil, etc)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 Correct the leads outlet areas to avoid shorts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 Carefully fix the leads in space outside of the solenoid</a:t>
            </a:r>
          </a:p>
          <a:p>
            <a:pPr lvl="1" algn="l"/>
            <a:endParaRPr lang="en-US" sz="2200" b="1">
              <a:solidFill>
                <a:srgbClr val="2306D4"/>
              </a:solidFill>
            </a:endParaRPr>
          </a:p>
          <a:p>
            <a:pPr lvl="1" algn="l"/>
            <a:endParaRPr lang="en-US">
              <a:solidFill>
                <a:srgbClr val="6C4AF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F0AA-8AAB-4A93-A26B-8BFC80B54CF2}" type="slidenum">
              <a:rPr lang="en-US"/>
              <a:pPr/>
              <a:t>13</a:t>
            </a:fld>
            <a:r>
              <a:rPr lang="en-US"/>
              <a:t>    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Nb3Sn 4-coil model 3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buFontTx/>
              <a:buChar char="•"/>
            </a:pPr>
            <a:r>
              <a:rPr lang="en-US" sz="2200">
                <a:solidFill>
                  <a:srgbClr val="2306D4"/>
                </a:solidFill>
              </a:rPr>
              <a:t> </a:t>
            </a:r>
            <a:r>
              <a:rPr lang="en-US" sz="2200" b="1">
                <a:solidFill>
                  <a:srgbClr val="2306D4"/>
                </a:solidFill>
              </a:rPr>
              <a:t>The base line magnetic and mechanical design is the same as for NbTi Model N2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Use the Nb3Sn 15mm wide cable with 28 strands of 1 mm dia. Cable is hard bend wound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Cable should be glass tape insulated with ceramic binder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Use the multilayer glass cloth with binder for ground insulation 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 Protect coil insulation during welding from sparks (Cu foil, etc)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 Provide an effective Argon gas circulation during reaction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 Correct the lead outlet areas to avoid shorts</a:t>
            </a:r>
          </a:p>
          <a:p>
            <a:pPr lvl="1" algn="l"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 Carefully fix the leads in space outside the solenoid</a:t>
            </a:r>
          </a:p>
          <a:p>
            <a:pPr lvl="1" algn="l"/>
            <a:endParaRPr lang="en-US" sz="2200" b="1">
              <a:solidFill>
                <a:srgbClr val="2306D4"/>
              </a:solidFill>
            </a:endParaRPr>
          </a:p>
          <a:p>
            <a:pPr lvl="1" algn="l"/>
            <a:endParaRPr lang="en-US">
              <a:solidFill>
                <a:srgbClr val="6C4AF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A1A0-F353-4E96-93B0-5788E18DEDE9}" type="slidenum">
              <a:rPr lang="en-US"/>
              <a:pPr/>
              <a:t>14</a:t>
            </a:fld>
            <a:r>
              <a:rPr lang="en-US"/>
              <a:t>    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4-Coils Models Schedule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pic>
        <p:nvPicPr>
          <p:cNvPr id="146437" name="Picture 5" descr="Schedule_HS_Models_012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895350"/>
            <a:ext cx="8458200" cy="5067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DA91-8036-49D9-801F-736F4F5B1FD1}" type="slidenum">
              <a:rPr lang="en-US"/>
              <a:pPr/>
              <a:t>15</a:t>
            </a:fld>
            <a:r>
              <a:rPr lang="en-US"/>
              <a:t>    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MANX  Magnet  Cost Estimation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257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/>
              <a:t>Specifications                                              0.5 FTE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Magnet conceptual design                         3.5 FTE 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Technology issues                                       3.5 FTE+ 0.1M$ M&amp;S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Engineering design                                      7.0 FTE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Procurement, component test                    0.7 FTE+ 5.2M$ M&amp;S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Installation and commissioning                 8.0 FTE+ 0.5M$ M&amp;S</a:t>
            </a:r>
            <a:r>
              <a:rPr lang="en-US" sz="1800" dirty="0"/>
              <a:t> </a:t>
            </a:r>
          </a:p>
          <a:p>
            <a:pPr marL="609600" indent="-609600">
              <a:buFontTx/>
              <a:buNone/>
            </a:pPr>
            <a:r>
              <a:rPr lang="en-US" sz="1800" dirty="0"/>
              <a:t>  </a:t>
            </a:r>
          </a:p>
          <a:p>
            <a:pPr marL="609600" indent="-609600">
              <a:buFontTx/>
              <a:buNone/>
            </a:pPr>
            <a:r>
              <a:rPr lang="en-US" sz="2000" dirty="0"/>
              <a:t>Budget profile:</a:t>
            </a:r>
          </a:p>
          <a:p>
            <a:pPr marL="609600" indent="-609600">
              <a:buFontTx/>
              <a:buNone/>
            </a:pPr>
            <a:r>
              <a:rPr lang="en-US" sz="2000" dirty="0"/>
              <a:t>Year 1                        6.2 FTE+0.1M$</a:t>
            </a:r>
          </a:p>
          <a:p>
            <a:pPr marL="609600" indent="-609600">
              <a:buFontTx/>
              <a:buNone/>
            </a:pPr>
            <a:r>
              <a:rPr lang="en-US" sz="2000" dirty="0"/>
              <a:t>Year 2                        7.0 FTE+1.5M$</a:t>
            </a:r>
          </a:p>
          <a:p>
            <a:pPr marL="609600" indent="-609600">
              <a:buFontTx/>
              <a:buNone/>
            </a:pPr>
            <a:r>
              <a:rPr lang="en-US" sz="2000" dirty="0"/>
              <a:t>Year 3                        3.0 FTE+3.0M$</a:t>
            </a:r>
          </a:p>
          <a:p>
            <a:pPr marL="609600" indent="-609600">
              <a:buFontTx/>
              <a:buNone/>
            </a:pPr>
            <a:r>
              <a:rPr lang="en-US" sz="2000" dirty="0"/>
              <a:t>Year 4                        7.0 FTE+1.2M$</a:t>
            </a:r>
          </a:p>
          <a:p>
            <a:pPr marL="609600" indent="-609600">
              <a:buFontTx/>
              <a:buNone/>
            </a:pPr>
            <a:r>
              <a:rPr lang="en-US" sz="2000" dirty="0">
                <a:solidFill>
                  <a:srgbClr val="E73F0B"/>
                </a:solidFill>
              </a:rPr>
              <a:t>Total                                                                 23.2 FTE+5.8M$</a:t>
            </a:r>
            <a:r>
              <a:rPr lang="en-US" sz="2000" dirty="0"/>
              <a:t>     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743200" y="57150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2306D4"/>
                </a:solidFill>
              </a:rPr>
              <a:t>Estimated by A.V. </a:t>
            </a:r>
            <a:r>
              <a:rPr lang="en-US" dirty="0" err="1">
                <a:solidFill>
                  <a:srgbClr val="2306D4"/>
                </a:solidFill>
              </a:rPr>
              <a:t>Zlobin</a:t>
            </a:r>
            <a:endParaRPr lang="en-US" dirty="0">
              <a:solidFill>
                <a:srgbClr val="2306D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209800" cy="381000"/>
          </a:xfrm>
        </p:spPr>
        <p:txBody>
          <a:bodyPr/>
          <a:lstStyle/>
          <a:p>
            <a:r>
              <a:rPr lang="en-US" smtClean="0"/>
              <a:t>AAC Feb. 4, 2009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B8C1-0DEB-49B9-BD15-17ABFCF4DA9E}" type="slidenum">
              <a:rPr lang="en-US"/>
              <a:pPr/>
              <a:t>16</a:t>
            </a:fld>
            <a:r>
              <a:rPr lang="en-US"/>
              <a:t>    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Summary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The main goal of this project is to build Long Helical Solenoid.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Base line design should be proved by 4-coil models.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Models will be based  on NbTi  and Nb3Sn technology.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Find technical decisions acceptable also for long solenoids.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Investigate electrical insulations capable withstand HS winding process and  650 </a:t>
            </a:r>
            <a:r>
              <a:rPr lang="en-US" sz="2200" b="1">
                <a:solidFill>
                  <a:srgbClr val="2306D4"/>
                </a:solidFill>
                <a:cs typeface="Tahoma" pitchFamily="34" charset="0"/>
              </a:rPr>
              <a:t>°</a:t>
            </a:r>
            <a:r>
              <a:rPr lang="en-US" sz="2200" b="1">
                <a:solidFill>
                  <a:srgbClr val="2306D4"/>
                </a:solidFill>
              </a:rPr>
              <a:t>C reaction temperature.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Investigate epoxy vacuum impregnation for HS.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Investigate magnetic and mechanical HS performance.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Investigate HS quench protection.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200" b="1">
                <a:solidFill>
                  <a:srgbClr val="2306D4"/>
                </a:solidFill>
              </a:rPr>
              <a:t> Design MANX magnet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4A4F-A238-443B-BA95-B116025DF7DC}" type="slidenum">
              <a:rPr lang="en-US"/>
              <a:pPr/>
              <a:t>2</a:t>
            </a:fld>
            <a:r>
              <a:rPr lang="en-US"/>
              <a:t>    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Outline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Helical Solenoid for MANX</a:t>
            </a:r>
          </a:p>
          <a:p>
            <a:r>
              <a:rPr lang="en-US" dirty="0">
                <a:solidFill>
                  <a:srgbClr val="0070C0"/>
                </a:solidFill>
              </a:rPr>
              <a:t>HS possible applications</a:t>
            </a:r>
          </a:p>
          <a:p>
            <a:r>
              <a:rPr lang="en-US" dirty="0">
                <a:solidFill>
                  <a:srgbClr val="0070C0"/>
                </a:solidFill>
              </a:rPr>
              <a:t>Long HS mechanical concept</a:t>
            </a:r>
          </a:p>
          <a:p>
            <a:r>
              <a:rPr lang="en-US" dirty="0">
                <a:solidFill>
                  <a:srgbClr val="0070C0"/>
                </a:solidFill>
              </a:rPr>
              <a:t>HS 4-Coils model </a:t>
            </a:r>
          </a:p>
          <a:p>
            <a:r>
              <a:rPr lang="en-US" dirty="0">
                <a:solidFill>
                  <a:srgbClr val="0070C0"/>
                </a:solidFill>
              </a:rPr>
              <a:t>HS </a:t>
            </a:r>
            <a:r>
              <a:rPr lang="en-US" dirty="0" err="1">
                <a:solidFill>
                  <a:srgbClr val="0070C0"/>
                </a:solidFill>
              </a:rPr>
              <a:t>NbTi</a:t>
            </a:r>
            <a:r>
              <a:rPr lang="en-US" dirty="0">
                <a:solidFill>
                  <a:srgbClr val="0070C0"/>
                </a:solidFill>
              </a:rPr>
              <a:t> and Nb3Sn models</a:t>
            </a:r>
          </a:p>
          <a:p>
            <a:r>
              <a:rPr lang="en-US" dirty="0">
                <a:solidFill>
                  <a:srgbClr val="0070C0"/>
                </a:solidFill>
              </a:rPr>
              <a:t>Short model plan and 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F7F7-DD14-4567-9039-A2CEE5D6EDF3}" type="slidenum">
              <a:rPr lang="en-US"/>
              <a:pPr/>
              <a:t>3</a:t>
            </a:fld>
            <a:r>
              <a:rPr lang="en-US"/>
              <a:t>    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Helical Cooling Channel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400"/>
              <a:t>A helical cooling channel has been proposed to quickly reduce the six-dimensional phase space of muon beams for muon colliders, neutrino factories, and intense muon sources. 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/>
              <a:t>A novel superconducting magnet system for a muon beam cooling experiment is being developt at Fermilab.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/>
              <a:t>The inner volume of the cooling channel is filled with liquid helium where passing muon beam can be decelerated and cooled in a process of ionization energy loss. 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/>
              <a:t>The magnet parameters are optimized to match the momentum of the beam as it slows down. 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/>
              <a:t>The results of 3D magnetic and mechanical analysis, and fabrication considerations are discussed.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AAC Feb. 4, 2009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753-2925-4684-A973-2006A51B3120}" type="slidenum">
              <a:rPr lang="en-US"/>
              <a:pPr/>
              <a:t>4</a:t>
            </a:fld>
            <a:r>
              <a:rPr lang="en-US"/>
              <a:t>    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685800"/>
          </a:xfrm>
        </p:spPr>
        <p:txBody>
          <a:bodyPr/>
          <a:lstStyle/>
          <a:p>
            <a:pPr algn="ctr"/>
            <a:r>
              <a:rPr lang="en-US" sz="3600"/>
              <a:t>Helical Solenoid  Applications</a:t>
            </a:r>
          </a:p>
        </p:txBody>
      </p:sp>
      <p:sp>
        <p:nvSpPr>
          <p:cNvPr id="142339" name="plant"/>
          <p:cNvSpPr>
            <a:spLocks noEditPoints="1" noChangeArrowheads="1"/>
          </p:cNvSpPr>
          <p:nvPr/>
        </p:nvSpPr>
        <p:spPr bwMode="auto">
          <a:xfrm>
            <a:off x="3657600" y="2514600"/>
            <a:ext cx="2057400" cy="1905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2340" name="PubOvalCallout"/>
          <p:cNvSpPr>
            <a:spLocks noEditPoints="1" noChangeArrowheads="1"/>
          </p:cNvSpPr>
          <p:nvPr/>
        </p:nvSpPr>
        <p:spPr bwMode="auto">
          <a:xfrm rot="9495546">
            <a:off x="4267200" y="4343400"/>
            <a:ext cx="1371600" cy="16764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2341" name="PubOvalCallout"/>
          <p:cNvSpPr>
            <a:spLocks noEditPoints="1" noChangeArrowheads="1"/>
          </p:cNvSpPr>
          <p:nvPr/>
        </p:nvSpPr>
        <p:spPr bwMode="auto">
          <a:xfrm>
            <a:off x="4191000" y="838200"/>
            <a:ext cx="1447800" cy="16764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4196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HS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191000" y="990600"/>
            <a:ext cx="1676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Mu2e TS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Technology</a:t>
            </a:r>
          </a:p>
        </p:txBody>
      </p:sp>
      <p:sp>
        <p:nvSpPr>
          <p:cNvPr id="142344" name="PubOvalCallout"/>
          <p:cNvSpPr>
            <a:spLocks noEditPoints="1" noChangeArrowheads="1"/>
          </p:cNvSpPr>
          <p:nvPr/>
        </p:nvSpPr>
        <p:spPr bwMode="auto">
          <a:xfrm rot="-2350046">
            <a:off x="2378075" y="1114425"/>
            <a:ext cx="1447800" cy="2017713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rgbClr val="1C1C1C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endParaRPr lang="en-US">
              <a:solidFill>
                <a:srgbClr val="24486C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2209800" y="1600200"/>
            <a:ext cx="1752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990033"/>
                </a:solidFill>
              </a:rPr>
              <a:t>Project-X</a:t>
            </a:r>
          </a:p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990033"/>
                </a:solidFill>
              </a:rPr>
              <a:t>Mu2e +HS</a:t>
            </a:r>
          </a:p>
        </p:txBody>
      </p:sp>
      <p:sp>
        <p:nvSpPr>
          <p:cNvPr id="142346" name="PubOvalCallout"/>
          <p:cNvSpPr>
            <a:spLocks noEditPoints="1" noChangeArrowheads="1"/>
          </p:cNvSpPr>
          <p:nvPr/>
        </p:nvSpPr>
        <p:spPr bwMode="auto">
          <a:xfrm rot="3313230">
            <a:off x="5715000" y="2133600"/>
            <a:ext cx="1371600" cy="16764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6096000" y="2438400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</a:rPr>
              <a:t>Muon Collider Cooling</a:t>
            </a:r>
          </a:p>
        </p:txBody>
      </p:sp>
      <p:sp>
        <p:nvSpPr>
          <p:cNvPr id="142348" name="PubOvalCallout"/>
          <p:cNvSpPr>
            <a:spLocks noEditPoints="1" noChangeArrowheads="1"/>
          </p:cNvSpPr>
          <p:nvPr/>
        </p:nvSpPr>
        <p:spPr bwMode="auto">
          <a:xfrm rot="-4910353">
            <a:off x="2133600" y="2667000"/>
            <a:ext cx="1371600" cy="16764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2349" name="PubOvalCallout"/>
          <p:cNvSpPr>
            <a:spLocks noEditPoints="1" noChangeArrowheads="1"/>
          </p:cNvSpPr>
          <p:nvPr/>
        </p:nvSpPr>
        <p:spPr bwMode="auto">
          <a:xfrm rot="14262472">
            <a:off x="2667000" y="3962400"/>
            <a:ext cx="1371600" cy="16764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2350" name="PubOvalCallout"/>
          <p:cNvSpPr>
            <a:spLocks noEditPoints="1" noChangeArrowheads="1"/>
          </p:cNvSpPr>
          <p:nvPr/>
        </p:nvSpPr>
        <p:spPr bwMode="auto">
          <a:xfrm rot="6263145">
            <a:off x="5791200" y="3505200"/>
            <a:ext cx="1371600" cy="16764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2057400" y="3200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</a:rPr>
              <a:t>MICE+MANX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6096000" y="4191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</a:rPr>
              <a:t>RF+HS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2743200" y="4267200"/>
            <a:ext cx="1371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990033"/>
                </a:solidFill>
              </a:rPr>
              <a:t>NbTi &amp; Nb3Sn </a:t>
            </a:r>
          </a:p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990033"/>
                </a:solidFill>
              </a:rPr>
              <a:t>4-coil models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4419600" y="5029200"/>
            <a:ext cx="1295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</a:rPr>
              <a:t>HTS HS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</a:rPr>
              <a:t>models</a:t>
            </a:r>
            <a:r>
              <a:rPr lang="en-US"/>
              <a:t> </a:t>
            </a: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7086600" y="5486400"/>
            <a:ext cx="304800" cy="3048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7543800" y="5410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Projects</a:t>
            </a: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7086600" y="5867400"/>
            <a:ext cx="304800" cy="3048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7543800" y="586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R&amp;D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82A2-F8E3-4579-8695-E986CFF8E8D4}" type="slidenum">
              <a:rPr lang="en-US"/>
              <a:pPr/>
              <a:t>5</a:t>
            </a:fld>
            <a:r>
              <a:rPr lang="en-US"/>
              <a:t>    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Helical Solenoids with 1 m Period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pic>
        <p:nvPicPr>
          <p:cNvPr id="143364" name="Picture 4" descr="Fig2_0610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971800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65" name="Picture 5" descr="Fig4_061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838200"/>
            <a:ext cx="3048000" cy="2354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66" name="Picture 6" descr="Fig6_0613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838200"/>
            <a:ext cx="2743200" cy="238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67" name="Picture 7" descr="Tab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3962400" cy="2749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4114800" y="3160713"/>
            <a:ext cx="4876800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 sz="1600" b="1">
                <a:solidFill>
                  <a:srgbClr val="2306D4"/>
                </a:solidFill>
              </a:rPr>
              <a:t>Magnet systems based on the Helical Solenoids are capable of generating fields required for the optimal muon cooling even at short helix periods.</a:t>
            </a:r>
          </a:p>
          <a:p>
            <a:pPr algn="l">
              <a:buFontTx/>
              <a:buChar char="•"/>
            </a:pPr>
            <a:r>
              <a:rPr lang="en-US" sz="1600" b="1">
                <a:solidFill>
                  <a:srgbClr val="2306D4"/>
                </a:solidFill>
              </a:rPr>
              <a:t> Large bore straight solenoids, helical multipole windings or trapezoidal coils can be used for eliminating of the misbalance between transverse and longitudinal fields.</a:t>
            </a:r>
          </a:p>
          <a:p>
            <a:pPr algn="l">
              <a:buFontTx/>
              <a:buChar char="•"/>
            </a:pPr>
            <a:r>
              <a:rPr lang="en-US" sz="1600" b="1">
                <a:solidFill>
                  <a:srgbClr val="2306D4"/>
                </a:solidFill>
              </a:rPr>
              <a:t> Demonstration models can use helical multipole windings for greater flexibility. The final design will be more efficient with non-circular shape coils.</a:t>
            </a:r>
          </a:p>
          <a:p>
            <a:pPr algn="l">
              <a:buFontTx/>
              <a:buChar char="•"/>
            </a:pPr>
            <a:r>
              <a:rPr lang="en-US" sz="1600" b="1">
                <a:solidFill>
                  <a:srgbClr val="CC3300"/>
                </a:solidFill>
              </a:rPr>
              <a:t> The high 8.5 T - 11 T peak fields drive the design to the use of Nb3Sn superconductors.</a:t>
            </a:r>
          </a:p>
          <a:p>
            <a:r>
              <a:rPr lang="en-US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8860-DF4C-4E9A-BEFD-9D48F32D6017}" type="slidenum">
              <a:rPr lang="en-US"/>
              <a:pPr/>
              <a:t>6</a:t>
            </a:fld>
            <a:r>
              <a:rPr lang="en-US"/>
              <a:t>    </a:t>
            </a:r>
          </a:p>
        </p:txBody>
      </p:sp>
      <p:pic>
        <p:nvPicPr>
          <p:cNvPr id="157700" name="Picture 4" descr="Matching_040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800600" cy="3306763"/>
          </a:xfrm>
          <a:prstGeom prst="rect">
            <a:avLst/>
          </a:prstGeom>
          <a:noFill/>
        </p:spPr>
      </p:pic>
      <p:pic>
        <p:nvPicPr>
          <p:cNvPr id="157702" name="Picture 6" descr="Pictur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800600" cy="2571750"/>
          </a:xfrm>
          <a:prstGeom prst="rect">
            <a:avLst/>
          </a:prstGeom>
          <a:noFill/>
        </p:spPr>
      </p:pic>
      <p:sp>
        <p:nvSpPr>
          <p:cNvPr id="15770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2800" dirty="0"/>
              <a:t>10 m &amp; 4 m MANX Helical Solenoids 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876800" y="914400"/>
            <a:ext cx="42672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2306D4"/>
                </a:solidFill>
              </a:rPr>
              <a:t> The MANX base line design is  a 10 m long HS with helical matching sections of 3 m long at front and far ends.</a:t>
            </a:r>
          </a:p>
          <a:p>
            <a:pPr algn="l">
              <a:spcBef>
                <a:spcPct val="50000"/>
              </a:spcBef>
            </a:pPr>
            <a:endParaRPr lang="en-US" sz="2400" b="1">
              <a:solidFill>
                <a:srgbClr val="2306D4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rgbClr val="2306D4"/>
                </a:solidFill>
              </a:rPr>
              <a:t> The 4 m HS design could be used in combination with tangential to muon helical orbit injection. This magnet system will be cheaper at least 2 times than 10 m HS.</a:t>
            </a:r>
          </a:p>
          <a:p>
            <a:pPr algn="l">
              <a:spcBef>
                <a:spcPct val="50000"/>
              </a:spcBef>
            </a:pPr>
            <a:endParaRPr lang="en-US" sz="2400" b="1">
              <a:solidFill>
                <a:srgbClr val="2306D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332-3EE7-44F8-92CF-723DCD5C221A}" type="slidenum">
              <a:rPr lang="en-US"/>
              <a:pPr/>
              <a:t>7</a:t>
            </a:fld>
            <a:r>
              <a:rPr lang="en-US"/>
              <a:t>    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796" name="Picture 4" descr="ASC08-1 period HS sructures with labels colorf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800600" cy="4184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1797" name="Picture 5" descr="ASC1-1 period HS st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8200"/>
            <a:ext cx="4267200" cy="292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4876800" y="3962400"/>
            <a:ext cx="41148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2306D4"/>
                </a:solidFill>
              </a:rPr>
              <a:t> Hoop Lorentz forces intercepted by stainless steel bandage rings around the coils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2306D4"/>
                </a:solidFill>
              </a:rPr>
              <a:t> Transverse Lorentz forces  intercepted by support flanges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2306D4"/>
                </a:solidFill>
              </a:rPr>
              <a:t> Outer LHe vessel cylinder provide mechanical rigidity to the structure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2306D4"/>
                </a:solidFill>
              </a:rPr>
              <a:t> The peak stress is ~60 MPa</a:t>
            </a:r>
            <a:r>
              <a:rPr lang="en-US"/>
              <a:t> 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1143000" y="3048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Impact" pitchFamily="34" charset="0"/>
              </a:rPr>
              <a:t>Long Helical Solenoid Mechanical Concept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0D0-40CA-4CFF-8082-0F13A2F8DCD6}" type="slidenum">
              <a:rPr lang="en-US"/>
              <a:pPr/>
              <a:t>8</a:t>
            </a:fld>
            <a:r>
              <a:rPr lang="en-US"/>
              <a:t>    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315200" cy="685800"/>
          </a:xfrm>
        </p:spPr>
        <p:txBody>
          <a:bodyPr/>
          <a:lstStyle/>
          <a:p>
            <a:pPr algn="ctr"/>
            <a:r>
              <a:rPr lang="en-US" sz="3600" dirty="0"/>
              <a:t>Helical Solenoid for MANX</a:t>
            </a:r>
          </a:p>
        </p:txBody>
      </p:sp>
      <p:pic>
        <p:nvPicPr>
          <p:cNvPr id="137221" name="Picture 5" descr="Pictur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3505200" cy="2209800"/>
          </a:xfrm>
          <a:prstGeom prst="rect">
            <a:avLst/>
          </a:prstGeom>
          <a:noFill/>
        </p:spPr>
      </p:pic>
      <p:pic>
        <p:nvPicPr>
          <p:cNvPr id="137222" name="Picture 6" descr="Picture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762000"/>
            <a:ext cx="2743200" cy="1946275"/>
          </a:xfrm>
          <a:prstGeom prst="rect">
            <a:avLst/>
          </a:prstGeom>
          <a:noFill/>
        </p:spPr>
      </p:pic>
      <p:pic>
        <p:nvPicPr>
          <p:cNvPr id="137223" name="Picture 7" descr="Picture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0"/>
            <a:ext cx="2667000" cy="1939925"/>
          </a:xfrm>
          <a:prstGeom prst="rect">
            <a:avLst/>
          </a:prstGeom>
          <a:noFill/>
        </p:spPr>
      </p:pic>
      <p:pic>
        <p:nvPicPr>
          <p:cNvPr id="137224" name="Picture 8" descr="Picture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762000"/>
            <a:ext cx="2743200" cy="1524000"/>
          </a:xfrm>
          <a:prstGeom prst="rect">
            <a:avLst/>
          </a:prstGeom>
          <a:noFill/>
        </p:spPr>
      </p:pic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3962400" y="2743200"/>
            <a:ext cx="5181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The solenoid consists of a number of ring coils shifted in the transverse plane such that the coil centers follow the helical beam orbit. </a:t>
            </a:r>
          </a:p>
          <a:p>
            <a:pPr algn="l" eaLnBrk="1" hangingPunct="1"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The total current in the rings changes along the channel to obtain the longitudinal field gradients.</a:t>
            </a:r>
          </a:p>
          <a:p>
            <a:pPr algn="l" eaLnBrk="1" hangingPunct="1"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The magnet system has a fixed relation between all components for a given set of geometrical constraints. </a:t>
            </a:r>
          </a:p>
          <a:p>
            <a:pPr algn="l" eaLnBrk="1" hangingPunct="1">
              <a:buFontTx/>
              <a:buChar char="•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Thus, to obtain the necessary cooling effect, the coil should be optimized together with the beam parameters.</a:t>
            </a:r>
            <a:r>
              <a:rPr lang="en-US" sz="1600" b="1">
                <a:latin typeface="Times New Roman" pitchFamily="18" charset="0"/>
              </a:rPr>
              <a:t> 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0" y="5029200"/>
            <a:ext cx="411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b="1">
                <a:solidFill>
                  <a:srgbClr val="2306D4"/>
                </a:solidFill>
                <a:latin typeface="Times New Roman" pitchFamily="18" charset="0"/>
              </a:rPr>
              <a:t>One can see that the optimum gradient for the helical solenoid is -0.8 T/m, corresponding to a period of 1.6 m.</a:t>
            </a:r>
            <a:r>
              <a:rPr lang="en-US" sz="1200" b="1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en-US" sz="12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37228" name="Oval 12"/>
          <p:cNvSpPr>
            <a:spLocks noChangeArrowheads="1"/>
          </p:cNvSpPr>
          <p:nvPr/>
        </p:nvSpPr>
        <p:spPr bwMode="auto">
          <a:xfrm>
            <a:off x="1143000" y="4191000"/>
            <a:ext cx="152400" cy="152400"/>
          </a:xfrm>
          <a:prstGeom prst="ellipse">
            <a:avLst/>
          </a:prstGeom>
          <a:solidFill>
            <a:srgbClr val="EE04CD"/>
          </a:solidFill>
          <a:ln w="9525">
            <a:solidFill>
              <a:srgbClr val="E73F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E73F0B"/>
              </a:solidFill>
            </a:endParaRPr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flipH="1" flipV="1">
            <a:off x="1295400" y="43434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 Feb. 4, 2009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 Kashikhin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0A0D-5078-425B-A88D-F53A84CD2CAD}" type="slidenum">
              <a:rPr lang="en-US"/>
              <a:pPr/>
              <a:t>9</a:t>
            </a:fld>
            <a:r>
              <a:rPr lang="en-US"/>
              <a:t>    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4-Coil </a:t>
            </a:r>
            <a:r>
              <a:rPr lang="en-US" sz="3600" dirty="0"/>
              <a:t>Model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pic>
        <p:nvPicPr>
          <p:cNvPr id="129029" name="Picture 5" descr="Tab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3886200" cy="2984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3962400" y="914400"/>
            <a:ext cx="5181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 sz="1200" b="1" dirty="0">
                <a:solidFill>
                  <a:srgbClr val="2306D4"/>
                </a:solidFill>
              </a:rPr>
              <a:t>Main goal is to develop the mechanical concept which could be extrapolated to the long solenoids without changing the structure.</a:t>
            </a:r>
          </a:p>
          <a:p>
            <a:pPr algn="l">
              <a:buFontTx/>
              <a:buChar char="•"/>
            </a:pPr>
            <a:r>
              <a:rPr lang="en-US" sz="1200" b="1" dirty="0">
                <a:solidFill>
                  <a:srgbClr val="2306D4"/>
                </a:solidFill>
              </a:rPr>
              <a:t>Each coil is wound from Rutherford type superconducting cable on a stainless steel bobbin.</a:t>
            </a:r>
          </a:p>
          <a:p>
            <a:pPr algn="l">
              <a:buFontTx/>
              <a:buChar char="•"/>
            </a:pPr>
            <a:r>
              <a:rPr lang="en-US" sz="1200" b="1" dirty="0">
                <a:solidFill>
                  <a:srgbClr val="2306D4"/>
                </a:solidFill>
              </a:rPr>
              <a:t>Outer stainless steel collar rings provide the coil support and intercept the radial Lorentz forces.</a:t>
            </a:r>
          </a:p>
          <a:p>
            <a:pPr algn="l">
              <a:buFontTx/>
              <a:buChar char="•"/>
            </a:pPr>
            <a:r>
              <a:rPr lang="en-US" sz="1200" b="1" dirty="0">
                <a:solidFill>
                  <a:srgbClr val="2306D4"/>
                </a:solidFill>
              </a:rPr>
              <a:t>The short model consists of four superconducting coils with support structures and end flanges.</a:t>
            </a:r>
          </a:p>
          <a:p>
            <a:pPr algn="l">
              <a:buFontTx/>
              <a:buChar char="•"/>
            </a:pPr>
            <a:r>
              <a:rPr lang="en-US" sz="1200" b="1" dirty="0">
                <a:solidFill>
                  <a:srgbClr val="2306D4"/>
                </a:solidFill>
              </a:rPr>
              <a:t>By operating at ~14 kA, it is intended to reach the fields, forces, and stresses of the long HS to verify the design concept and fabrication technology.</a:t>
            </a:r>
          </a:p>
          <a:p>
            <a:pPr algn="l">
              <a:buFontTx/>
              <a:buChar char="•"/>
            </a:pPr>
            <a:r>
              <a:rPr lang="en-US" sz="1200" b="1" dirty="0">
                <a:solidFill>
                  <a:srgbClr val="2306D4"/>
                </a:solidFill>
              </a:rPr>
              <a:t>Two ways to protect coils from the transverse motion under Lorentz forces:</a:t>
            </a:r>
          </a:p>
          <a:p>
            <a:pPr algn="l"/>
            <a:r>
              <a:rPr lang="en-US" sz="1200" b="1" dirty="0">
                <a:solidFill>
                  <a:srgbClr val="2306D4"/>
                </a:solidFill>
              </a:rPr>
              <a:t>-Weld the inner and outer support rings to each other, forming a solid mechanical structure.</a:t>
            </a:r>
          </a:p>
          <a:p>
            <a:pPr algn="l"/>
            <a:r>
              <a:rPr lang="en-US" sz="1200" b="1" dirty="0">
                <a:solidFill>
                  <a:srgbClr val="2306D4"/>
                </a:solidFill>
              </a:rPr>
              <a:t>-Machine steps on both sides of the inner and outer support rings locking the coil motion in the transverse direction.</a:t>
            </a:r>
          </a:p>
          <a:p>
            <a:r>
              <a:rPr lang="en-US" sz="1200" b="1" dirty="0">
                <a:solidFill>
                  <a:srgbClr val="2306D4"/>
                </a:solidFill>
              </a:rPr>
              <a:t> </a:t>
            </a:r>
          </a:p>
          <a:p>
            <a:r>
              <a:rPr lang="en-US" sz="1200" b="1" dirty="0">
                <a:solidFill>
                  <a:srgbClr val="2306D4"/>
                </a:solidFill>
              </a:rPr>
              <a:t> </a:t>
            </a:r>
          </a:p>
        </p:txBody>
      </p:sp>
      <p:pic>
        <p:nvPicPr>
          <p:cNvPr id="129032" name="Picture 8" descr="Design Draft Front 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84638"/>
            <a:ext cx="4800600" cy="224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9033" name="Picture 9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038600"/>
            <a:ext cx="3352800" cy="23606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38783</TotalTime>
  <Words>1313</Words>
  <Application>Microsoft PowerPoint</Application>
  <PresentationFormat>On-screen Show (4:3)</PresentationFormat>
  <Paragraphs>230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Blank Presentation</vt:lpstr>
      <vt:lpstr>3_Custom Design</vt:lpstr>
      <vt:lpstr>4_Custom Design</vt:lpstr>
      <vt:lpstr>5_Custom Design</vt:lpstr>
      <vt:lpstr>2_Custom Design</vt:lpstr>
      <vt:lpstr>1_Custom Design</vt:lpstr>
      <vt:lpstr>Custom Design</vt:lpstr>
      <vt:lpstr>Microsoft Office Excel Chart</vt:lpstr>
      <vt:lpstr>Fermilab AAC</vt:lpstr>
      <vt:lpstr>Outline</vt:lpstr>
      <vt:lpstr>Helical Cooling Channel</vt:lpstr>
      <vt:lpstr>Helical Solenoid  Applications</vt:lpstr>
      <vt:lpstr>Helical Solenoids with 1 m Period</vt:lpstr>
      <vt:lpstr>10 m &amp; 4 m MANX Helical Solenoids </vt:lpstr>
      <vt:lpstr>Slide 7</vt:lpstr>
      <vt:lpstr>Helical Solenoid for MANX</vt:lpstr>
      <vt:lpstr>4-Coil Model</vt:lpstr>
      <vt:lpstr>4-Coil Model Fabrication</vt:lpstr>
      <vt:lpstr>4-Coil Model 1  Test Results</vt:lpstr>
      <vt:lpstr>Improved NbTi 4-coil model 2</vt:lpstr>
      <vt:lpstr>Nb3Sn 4-coil model 3</vt:lpstr>
      <vt:lpstr>4-Coils Models Schedule</vt:lpstr>
      <vt:lpstr>MANX  Magnet  Cost Estimation</vt:lpstr>
      <vt:lpstr>Summary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Rolland Johnson</cp:lastModifiedBy>
  <cp:revision>491</cp:revision>
  <cp:lastPrinted>2001-04-02T15:26:12Z</cp:lastPrinted>
  <dcterms:created xsi:type="dcterms:W3CDTF">1999-03-30T20:07:59Z</dcterms:created>
  <dcterms:modified xsi:type="dcterms:W3CDTF">2009-02-01T16:33:58Z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