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84" r:id="rId2"/>
    <p:sldMasterId id="2147483905" r:id="rId3"/>
  </p:sldMasterIdLst>
  <p:notesMasterIdLst>
    <p:notesMasterId r:id="rId31"/>
  </p:notesMasterIdLst>
  <p:handoutMasterIdLst>
    <p:handoutMasterId r:id="rId32"/>
  </p:handoutMasterIdLst>
  <p:sldIdLst>
    <p:sldId id="772" r:id="rId4"/>
    <p:sldId id="801" r:id="rId5"/>
    <p:sldId id="842" r:id="rId6"/>
    <p:sldId id="843" r:id="rId7"/>
    <p:sldId id="743" r:id="rId8"/>
    <p:sldId id="785" r:id="rId9"/>
    <p:sldId id="786" r:id="rId10"/>
    <p:sldId id="790" r:id="rId11"/>
    <p:sldId id="721" r:id="rId12"/>
    <p:sldId id="723" r:id="rId13"/>
    <p:sldId id="722" r:id="rId14"/>
    <p:sldId id="678" r:id="rId15"/>
    <p:sldId id="734" r:id="rId16"/>
    <p:sldId id="834" r:id="rId17"/>
    <p:sldId id="838" r:id="rId18"/>
    <p:sldId id="839" r:id="rId19"/>
    <p:sldId id="841" r:id="rId20"/>
    <p:sldId id="562" r:id="rId21"/>
    <p:sldId id="724" r:id="rId22"/>
    <p:sldId id="758" r:id="rId23"/>
    <p:sldId id="815" r:id="rId24"/>
    <p:sldId id="820" r:id="rId25"/>
    <p:sldId id="823" r:id="rId26"/>
    <p:sldId id="831" r:id="rId27"/>
    <p:sldId id="832" r:id="rId28"/>
    <p:sldId id="833" r:id="rId29"/>
    <p:sldId id="830" r:id="rId30"/>
  </p:sldIdLst>
  <p:sldSz cx="9144000" cy="6858000" type="screen4x3"/>
  <p:notesSz cx="7315200" cy="96012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00"/>
    <a:srgbClr val="0000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279" autoAdjust="0"/>
    <p:restoredTop sz="94497" autoAdjust="0"/>
  </p:normalViewPr>
  <p:slideViewPr>
    <p:cSldViewPr>
      <p:cViewPr>
        <p:scale>
          <a:sx n="75" d="100"/>
          <a:sy n="75" d="100"/>
        </p:scale>
        <p:origin x="-5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66788" eaLnBrk="1" hangingPunct="1">
              <a:defRPr sz="130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r" defTabSz="966788" eaLnBrk="1" hangingPunct="1">
              <a:defRPr sz="130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l" defTabSz="966788" eaLnBrk="1" hangingPunct="1">
              <a:defRPr sz="130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66788" eaLnBrk="1" hangingPunct="1">
              <a:defRPr sz="1300">
                <a:latin typeface="Times New Roman" pitchFamily="18" charset="0"/>
              </a:defRPr>
            </a:lvl1pPr>
          </a:lstStyle>
          <a:p>
            <a:pPr>
              <a:defRPr/>
            </a:pPr>
            <a:fld id="{04F069D3-DDB1-4680-840D-5DDBB6E53E5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66788" eaLnBrk="1" hangingPunct="1">
              <a:defRPr sz="13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r" defTabSz="966788" eaLnBrk="1" hangingPunct="1">
              <a:defRPr sz="13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l" defTabSz="966788" eaLnBrk="1" hangingPunct="1">
              <a:defRPr sz="13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66788" eaLnBrk="1" hangingPunct="1">
              <a:defRPr sz="1300">
                <a:latin typeface="Times New Roman" pitchFamily="18" charset="0"/>
              </a:defRPr>
            </a:lvl1pPr>
          </a:lstStyle>
          <a:p>
            <a:pPr>
              <a:defRPr/>
            </a:pPr>
            <a:fld id="{601EB87B-3834-4C0C-B60C-B36FF8DFA99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18CAC03-9350-47C4-8472-BABB6EE448B5}"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1B31641-A839-40C8-B71F-F8EBE4089E1D}" type="slidenum">
              <a:rPr lang="en-US" smtClean="0"/>
              <a:pPr/>
              <a:t>10</a:t>
            </a:fld>
            <a:endParaRPr lang="en-US" smtClean="0"/>
          </a:p>
        </p:txBody>
      </p:sp>
      <p:sp>
        <p:nvSpPr>
          <p:cNvPr id="40963" name="Rectangle 2"/>
          <p:cNvSpPr>
            <a:spLocks noGrp="1" noRot="1" noChangeAspect="1" noChangeArrowheads="1" noTextEdit="1"/>
          </p:cNvSpPr>
          <p:nvPr>
            <p:ph type="sldImg"/>
          </p:nvPr>
        </p:nvSpPr>
        <p:spPr>
          <a:xfrm>
            <a:off x="1257300" y="720725"/>
            <a:ext cx="4800600" cy="3600450"/>
          </a:xfrm>
          <a:ln/>
        </p:spPr>
      </p:sp>
      <p:sp>
        <p:nvSpPr>
          <p:cNvPr id="40964"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146C212-E6B3-4858-97EB-D899D8DDC438}" type="slidenum">
              <a:rPr lang="en-US" smtClean="0"/>
              <a:pPr/>
              <a:t>11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0939D43-51A9-42FF-B560-E382D5387554}" type="slidenum">
              <a:rPr lang="en-US" smtClean="0"/>
              <a:pPr/>
              <a:t>12</a:t>
            </a:fld>
            <a:endParaRPr lang="en-US" smtClean="0"/>
          </a:p>
        </p:txBody>
      </p:sp>
      <p:sp>
        <p:nvSpPr>
          <p:cNvPr id="43011" name="Rectangle 2"/>
          <p:cNvSpPr>
            <a:spLocks noGrp="1" noRot="1" noChangeAspect="1" noChangeArrowheads="1" noTextEdit="1"/>
          </p:cNvSpPr>
          <p:nvPr>
            <p:ph type="sldImg"/>
          </p:nvPr>
        </p:nvSpPr>
        <p:spPr>
          <a:xfrm>
            <a:off x="1257300" y="720725"/>
            <a:ext cx="4800600" cy="3600450"/>
          </a:xfrm>
          <a:ln/>
        </p:spPr>
      </p:sp>
      <p:sp>
        <p:nvSpPr>
          <p:cNvPr id="43012"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47A303B-34C7-407E-B2B8-3E63E69DEE4E}" type="slidenum">
              <a:rPr lang="en-US" smtClean="0"/>
              <a:pPr/>
              <a:t>13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E745A52D-0A40-4B69-AA3C-5177CFDC53B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329BF-D41A-4AA3-A748-E04EC80B0922}" type="slidenum">
              <a:rPr lang="en-US"/>
              <a:pPr/>
              <a:t>15</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1EB87B-3834-4C0C-B60C-B36FF8DFA99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232C4D4-837E-479F-A737-9DEC6205297E}" type="slidenum">
              <a:rPr lang="en-US" smtClean="0"/>
              <a:pPr/>
              <a:t>17</a:t>
            </a:fld>
            <a:endParaRPr lang="en-US" smtClean="0"/>
          </a:p>
        </p:txBody>
      </p:sp>
      <p:sp>
        <p:nvSpPr>
          <p:cNvPr id="5427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1" tIns="48320" rIns="96641" bIns="48320" anchor="b"/>
          <a:lstStyle/>
          <a:p>
            <a:pPr algn="r" defTabSz="966788" eaLnBrk="1" hangingPunct="1"/>
            <a:fld id="{9FBBE15F-4FE7-4B48-BFA7-4C49E919A9F9}" type="slidenum">
              <a:rPr lang="en-US" sz="1300">
                <a:latin typeface="Times New Roman" pitchFamily="18" charset="0"/>
              </a:rPr>
              <a:pPr algn="r" defTabSz="966788" eaLnBrk="1" hangingPunct="1"/>
              <a:t>17</a:t>
            </a:fld>
            <a:endParaRPr lang="en-US" sz="1300">
              <a:latin typeface="Times New Roman" pitchFamily="18"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731838" y="4560888"/>
            <a:ext cx="5851525" cy="4319587"/>
          </a:xfrm>
          <a:noFill/>
          <a:ln/>
        </p:spPr>
        <p:txBody>
          <a:bodyPr lIns="96641" tIns="48320" rIns="96641" bIns="48320"/>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DFAEE22-4F6E-4DEF-A7B9-F1890E13B13C}" type="slidenum">
              <a:rPr lang="en-US" smtClean="0"/>
              <a:pPr/>
              <a:t>18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5D4953D-88F5-4DE3-A345-40F48D3A4FEF}" type="slidenum">
              <a:rPr lang="en-US" smtClean="0"/>
              <a:pPr/>
              <a:t>19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449713C-23F7-41FB-97CC-9A851D0413AC}" type="slidenum">
              <a:rPr lang="en-US" smtClean="0"/>
              <a:pPr/>
              <a:t>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1AE61C3-9DA8-45FF-8366-BBDBBA627FA5}" type="slidenum">
              <a:rPr lang="en-US" smtClean="0"/>
              <a:pPr/>
              <a:t>20</a:t>
            </a:fld>
            <a:endParaRPr lang="en-US" smtClean="0"/>
          </a:p>
        </p:txBody>
      </p:sp>
      <p:sp>
        <p:nvSpPr>
          <p:cNvPr id="51203" name="Rectangle 2"/>
          <p:cNvSpPr>
            <a:spLocks noGrp="1" noRot="1" noChangeAspect="1" noChangeArrowheads="1" noTextEdit="1"/>
          </p:cNvSpPr>
          <p:nvPr>
            <p:ph type="sldImg"/>
          </p:nvPr>
        </p:nvSpPr>
        <p:spPr>
          <a:xfrm>
            <a:off x="1257300" y="720725"/>
            <a:ext cx="4800600" cy="3600450"/>
          </a:xfrm>
          <a:ln/>
        </p:spPr>
      </p:sp>
      <p:sp>
        <p:nvSpPr>
          <p:cNvPr id="51204"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8CC5F04-AF42-4139-96A9-B58C134BB7B2}" type="slidenum">
              <a:rPr lang="en-US" smtClean="0"/>
              <a:pPr/>
              <a:t>21</a:t>
            </a:fld>
            <a:endParaRPr lang="en-US" smtClean="0"/>
          </a:p>
        </p:txBody>
      </p:sp>
      <p:sp>
        <p:nvSpPr>
          <p:cNvPr id="52227" name="Slide Image Placeholder 1"/>
          <p:cNvSpPr>
            <a:spLocks noGrp="1" noRot="1" noChangeAspect="1" noTextEdit="1"/>
          </p:cNvSpPr>
          <p:nvPr>
            <p:ph type="sldImg"/>
          </p:nvPr>
        </p:nvSpPr>
        <p:spPr>
          <a:ln/>
        </p:spPr>
      </p:sp>
      <p:sp>
        <p:nvSpPr>
          <p:cNvPr id="52228" name="Notes Placeholder 2"/>
          <p:cNvSpPr>
            <a:spLocks noGrp="1"/>
          </p:cNvSpPr>
          <p:nvPr>
            <p:ph type="body" idx="1"/>
          </p:nvPr>
        </p:nvSpPr>
        <p:spPr>
          <a:noFill/>
          <a:ln/>
        </p:spPr>
        <p:txBody>
          <a:bodyPr lIns="96641" tIns="48320" rIns="96641" bIns="48320"/>
          <a:lstStyle/>
          <a:p>
            <a:endParaRPr lang="en-US" smtClean="0"/>
          </a:p>
        </p:txBody>
      </p:sp>
      <p:sp>
        <p:nvSpPr>
          <p:cNvPr id="52229"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41" tIns="48320" rIns="96641" bIns="48320" anchor="b"/>
          <a:lstStyle/>
          <a:p>
            <a:pPr algn="r" defTabSz="966788" eaLnBrk="1" hangingPunct="1"/>
            <a:fld id="{EF2B0DF0-E9B1-45DE-8BC8-7B86E9A44D79}" type="slidenum">
              <a:rPr lang="en-US" sz="1300">
                <a:latin typeface="Times New Roman" pitchFamily="18" charset="0"/>
              </a:rPr>
              <a:pPr algn="r" defTabSz="966788" eaLnBrk="1" hangingPunct="1"/>
              <a:t>21</a:t>
            </a:fld>
            <a:endParaRPr lang="en-US" sz="13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2692BE5-2CD6-458C-99E9-0ACDA4F46AA4}" type="slidenum">
              <a:rPr lang="en-US" smtClean="0"/>
              <a:pPr/>
              <a:t>22</a:t>
            </a:fld>
            <a:endParaRPr lang="en-US" smtClean="0"/>
          </a:p>
        </p:txBody>
      </p:sp>
      <p:sp>
        <p:nvSpPr>
          <p:cNvPr id="5325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1" tIns="48320" rIns="96641" bIns="48320" anchor="b"/>
          <a:lstStyle/>
          <a:p>
            <a:pPr algn="r" defTabSz="966788" eaLnBrk="1" hangingPunct="1"/>
            <a:fld id="{9DDC3E25-0A21-452D-BD49-11E98E6EF7CA}" type="slidenum">
              <a:rPr lang="en-US" sz="1300">
                <a:latin typeface="Times New Roman" pitchFamily="18" charset="0"/>
              </a:rPr>
              <a:pPr algn="r" defTabSz="966788" eaLnBrk="1" hangingPunct="1"/>
              <a:t>22</a:t>
            </a:fld>
            <a:endParaRPr lang="en-US" sz="1300">
              <a:latin typeface="Times New Roman" pitchFamily="18"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731838" y="4560888"/>
            <a:ext cx="5851525" cy="4319587"/>
          </a:xfrm>
          <a:noFill/>
          <a:ln/>
        </p:spPr>
        <p:txBody>
          <a:bodyPr lIns="96641" tIns="48320" rIns="96641" bIns="48320"/>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77768F8-37D9-442A-8BF9-48FEAADD881F}" type="slidenum">
              <a:rPr lang="en-US" smtClean="0"/>
              <a:pPr/>
              <a:t>23</a:t>
            </a:fld>
            <a:endParaRPr lang="en-US" smtClean="0"/>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a:ln/>
        </p:spPr>
        <p:txBody>
          <a:bodyPr lIns="96641" tIns="48320" rIns="96641" bIns="48320"/>
          <a:lstStyle/>
          <a:p>
            <a:endParaRPr lang="en-US" smtClean="0"/>
          </a:p>
        </p:txBody>
      </p:sp>
      <p:sp>
        <p:nvSpPr>
          <p:cNvPr id="56325"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41" tIns="48320" rIns="96641" bIns="48320" anchor="b"/>
          <a:lstStyle/>
          <a:p>
            <a:pPr algn="r" defTabSz="966788" eaLnBrk="1" hangingPunct="1"/>
            <a:fld id="{46AA66B5-62E6-460D-B465-05B9BBB6E6A1}" type="slidenum">
              <a:rPr lang="en-US" sz="1300">
                <a:latin typeface="Times New Roman" pitchFamily="18" charset="0"/>
              </a:rPr>
              <a:pPr algn="r" defTabSz="966788" eaLnBrk="1" hangingPunct="1"/>
              <a:t>23</a:t>
            </a:fld>
            <a:endParaRPr lang="en-US" sz="13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7B0766B-579F-4564-A4A4-682CCBF10FE2}" type="slidenum">
              <a:rPr lang="en-US" smtClean="0"/>
              <a:pPr/>
              <a:t>24</a:t>
            </a:fld>
            <a:endParaRPr lang="en-US" smtClean="0"/>
          </a:p>
        </p:txBody>
      </p:sp>
      <p:sp>
        <p:nvSpPr>
          <p:cNvPr id="57347" name="Slide Image Placeholder 1"/>
          <p:cNvSpPr>
            <a:spLocks noGrp="1" noRot="1" noChangeAspect="1" noTextEdit="1"/>
          </p:cNvSpPr>
          <p:nvPr>
            <p:ph type="sldImg"/>
          </p:nvPr>
        </p:nvSpPr>
        <p:spPr>
          <a:ln/>
        </p:spPr>
      </p:sp>
      <p:sp>
        <p:nvSpPr>
          <p:cNvPr id="57348" name="Notes Placeholder 2"/>
          <p:cNvSpPr>
            <a:spLocks noGrp="1"/>
          </p:cNvSpPr>
          <p:nvPr>
            <p:ph type="body" idx="1"/>
          </p:nvPr>
        </p:nvSpPr>
        <p:spPr>
          <a:noFill/>
          <a:ln/>
        </p:spPr>
        <p:txBody>
          <a:bodyPr lIns="96641" tIns="48320" rIns="96641" bIns="48320"/>
          <a:lstStyle/>
          <a:p>
            <a:endParaRPr lang="en-US" smtClean="0"/>
          </a:p>
        </p:txBody>
      </p:sp>
      <p:sp>
        <p:nvSpPr>
          <p:cNvPr id="57349"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41" tIns="48320" rIns="96641" bIns="48320" anchor="b"/>
          <a:lstStyle/>
          <a:p>
            <a:pPr algn="r" defTabSz="966788" eaLnBrk="1" hangingPunct="1"/>
            <a:fld id="{AB724762-FC85-4C52-A825-EDBC3BB9FBD8}" type="slidenum">
              <a:rPr lang="en-US" sz="1300">
                <a:latin typeface="Times New Roman" pitchFamily="18" charset="0"/>
              </a:rPr>
              <a:pPr algn="r" defTabSz="966788" eaLnBrk="1" hangingPunct="1"/>
              <a:t>24</a:t>
            </a:fld>
            <a:endParaRPr lang="en-US" sz="13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88905EB9-DC24-4850-914F-A9199A6408C6}"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510C510F-19C1-49EF-BFE8-BEFCBA7CF681}"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BB4197A9-2302-4171-9BD0-356F10CD06D1}" type="slidenum">
              <a:rPr lang="en-US" smtClean="0"/>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9AA780AD-81A1-433F-BE89-5170D67B024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F93E16-F1E2-4A1F-8F0E-37194CC80BA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324F893-C084-46E0-9BAF-F351239D8BB6}" type="slidenum">
              <a:rPr lang="en-US" smtClean="0"/>
              <a:pPr/>
              <a:t>5</a:t>
            </a:fld>
            <a:endParaRPr lang="en-US" smtClean="0"/>
          </a:p>
        </p:txBody>
      </p:sp>
      <p:sp>
        <p:nvSpPr>
          <p:cNvPr id="35843" name="Rectangle 2"/>
          <p:cNvSpPr>
            <a:spLocks noGrp="1" noRot="1" noChangeAspect="1" noChangeArrowheads="1" noTextEdit="1"/>
          </p:cNvSpPr>
          <p:nvPr>
            <p:ph type="sldImg"/>
          </p:nvPr>
        </p:nvSpPr>
        <p:spPr>
          <a:xfrm>
            <a:off x="1257300" y="720725"/>
            <a:ext cx="4800600" cy="3600450"/>
          </a:xfrm>
          <a:ln/>
        </p:spPr>
      </p:sp>
      <p:sp>
        <p:nvSpPr>
          <p:cNvPr id="35844"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F75294F-C968-41C5-80F3-63F4C994D36D}" type="slidenum">
              <a:rPr lang="en-US" smtClean="0"/>
              <a:pPr/>
              <a:t>6</a:t>
            </a:fld>
            <a:endParaRPr lang="en-US" smtClean="0"/>
          </a:p>
        </p:txBody>
      </p:sp>
      <p:sp>
        <p:nvSpPr>
          <p:cNvPr id="36867" name="Rectangle 2"/>
          <p:cNvSpPr>
            <a:spLocks noGrp="1" noRot="1" noChangeAspect="1" noChangeArrowheads="1" noTextEdit="1"/>
          </p:cNvSpPr>
          <p:nvPr>
            <p:ph type="sldImg"/>
          </p:nvPr>
        </p:nvSpPr>
        <p:spPr>
          <a:xfrm>
            <a:off x="1257300" y="720725"/>
            <a:ext cx="4800600" cy="3600450"/>
          </a:xfrm>
          <a:ln/>
        </p:spPr>
      </p:sp>
      <p:sp>
        <p:nvSpPr>
          <p:cNvPr id="36868"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E30994C-6355-4825-9C6B-090CE7A1AF30}" type="slidenum">
              <a:rPr lang="en-US" smtClean="0"/>
              <a:pPr/>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7E6C6B1-EE6D-47C0-8193-C02F43499F55}" type="slidenum">
              <a:rPr lang="en-US" smtClean="0"/>
              <a:pPr/>
              <a:t>8</a:t>
            </a:fld>
            <a:endParaRPr lang="en-US" smtClean="0"/>
          </a:p>
        </p:txBody>
      </p:sp>
      <p:sp>
        <p:nvSpPr>
          <p:cNvPr id="38915" name="Rectangle 2"/>
          <p:cNvSpPr>
            <a:spLocks noGrp="1" noRot="1" noChangeAspect="1" noChangeArrowheads="1" noTextEdit="1"/>
          </p:cNvSpPr>
          <p:nvPr>
            <p:ph type="sldImg"/>
          </p:nvPr>
        </p:nvSpPr>
        <p:spPr>
          <a:xfrm>
            <a:off x="1257300" y="720725"/>
            <a:ext cx="4800600" cy="3600450"/>
          </a:xfrm>
          <a:ln/>
        </p:spPr>
      </p:sp>
      <p:sp>
        <p:nvSpPr>
          <p:cNvPr id="38916"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111AF5B-7D77-4BC5-A604-45D9450586FD}" type="slidenum">
              <a:rPr lang="en-US" smtClean="0"/>
              <a:pPr/>
              <a:t>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36663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3666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r>
              <a:rPr lang="en-US" smtClean="0"/>
              <a:t>Rol - Feb. 3, 2009</a:t>
            </a:r>
            <a:endParaRPr lang="en-US"/>
          </a:p>
        </p:txBody>
      </p:sp>
      <p:sp>
        <p:nvSpPr>
          <p:cNvPr id="42" name="Rectangle 42"/>
          <p:cNvSpPr>
            <a:spLocks noGrp="1" noChangeArrowheads="1"/>
          </p:cNvSpPr>
          <p:nvPr>
            <p:ph type="ftr" sz="quarter" idx="11"/>
          </p:nvPr>
        </p:nvSpPr>
        <p:spPr/>
        <p:txBody>
          <a:bodyPr/>
          <a:lstStyle>
            <a:lvl1pPr>
              <a:defRPr/>
            </a:lvl1pPr>
          </a:lstStyle>
          <a:p>
            <a:pPr>
              <a:defRPr/>
            </a:pPr>
            <a:r>
              <a:rPr lang="en-US"/>
              <a:t>AAC Meeting</a:t>
            </a:r>
          </a:p>
        </p:txBody>
      </p:sp>
      <p:sp>
        <p:nvSpPr>
          <p:cNvPr id="43" name="Rectangle 43"/>
          <p:cNvSpPr>
            <a:spLocks noGrp="1" noChangeArrowheads="1"/>
          </p:cNvSpPr>
          <p:nvPr>
            <p:ph type="sldNum" sz="quarter" idx="12"/>
          </p:nvPr>
        </p:nvSpPr>
        <p:spPr/>
        <p:txBody>
          <a:bodyPr/>
          <a:lstStyle>
            <a:lvl1pPr>
              <a:defRPr/>
            </a:lvl1pPr>
          </a:lstStyle>
          <a:p>
            <a:pPr>
              <a:defRPr/>
            </a:pPr>
            <a:fld id="{D0F62B12-320A-4019-90DB-2F2A3E96A5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42"/>
          <p:cNvSpPr>
            <a:spLocks noGrp="1" noChangeArrowheads="1"/>
          </p:cNvSpPr>
          <p:nvPr>
            <p:ph type="sldNum" sz="quarter" idx="12"/>
          </p:nvPr>
        </p:nvSpPr>
        <p:spPr>
          <a:ln/>
        </p:spPr>
        <p:txBody>
          <a:bodyPr/>
          <a:lstStyle>
            <a:lvl1pPr>
              <a:defRPr/>
            </a:lvl1pPr>
          </a:lstStyle>
          <a:p>
            <a:pPr>
              <a:defRPr/>
            </a:pPr>
            <a:fld id="{69A99BC2-C66F-44C3-A56E-DEA04C6DD5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42"/>
          <p:cNvSpPr>
            <a:spLocks noGrp="1" noChangeArrowheads="1"/>
          </p:cNvSpPr>
          <p:nvPr>
            <p:ph type="sldNum" sz="quarter" idx="12"/>
          </p:nvPr>
        </p:nvSpPr>
        <p:spPr>
          <a:ln/>
        </p:spPr>
        <p:txBody>
          <a:bodyPr/>
          <a:lstStyle>
            <a:lvl1pPr>
              <a:defRPr/>
            </a:lvl1pPr>
          </a:lstStyle>
          <a:p>
            <a:pPr>
              <a:defRPr/>
            </a:pPr>
            <a:fld id="{DAA2E3AF-5945-45FB-94AC-D4AB74D1DFE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42"/>
          <p:cNvSpPr>
            <a:spLocks noGrp="1" noChangeArrowheads="1"/>
          </p:cNvSpPr>
          <p:nvPr>
            <p:ph type="sldNum" sz="quarter" idx="12"/>
          </p:nvPr>
        </p:nvSpPr>
        <p:spPr>
          <a:ln/>
        </p:spPr>
        <p:txBody>
          <a:bodyPr/>
          <a:lstStyle>
            <a:lvl1pPr>
              <a:defRPr/>
            </a:lvl1pPr>
          </a:lstStyle>
          <a:p>
            <a:pPr>
              <a:defRPr/>
            </a:pPr>
            <a:fld id="{FDBBB9F2-9F07-452E-9E1A-419B5CCFCDF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42"/>
          <p:cNvSpPr>
            <a:spLocks noGrp="1" noChangeArrowheads="1"/>
          </p:cNvSpPr>
          <p:nvPr>
            <p:ph type="sldNum" sz="quarter" idx="12"/>
          </p:nvPr>
        </p:nvSpPr>
        <p:spPr>
          <a:ln/>
        </p:spPr>
        <p:txBody>
          <a:bodyPr/>
          <a:lstStyle>
            <a:lvl1pPr>
              <a:defRPr/>
            </a:lvl1pPr>
          </a:lstStyle>
          <a:p>
            <a:pPr>
              <a:defRPr/>
            </a:pPr>
            <a:fld id="{FC0BC8D9-2F7E-4590-98D0-90914762C7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9" name="Rectangle 42"/>
          <p:cNvSpPr>
            <a:spLocks noGrp="1" noChangeArrowheads="1"/>
          </p:cNvSpPr>
          <p:nvPr>
            <p:ph type="sldNum" sz="quarter" idx="12"/>
          </p:nvPr>
        </p:nvSpPr>
        <p:spPr>
          <a:ln/>
        </p:spPr>
        <p:txBody>
          <a:bodyPr/>
          <a:lstStyle>
            <a:lvl1pPr>
              <a:defRPr/>
            </a:lvl1pPr>
          </a:lstStyle>
          <a:p>
            <a:pPr>
              <a:defRPr/>
            </a:pPr>
            <a:fld id="{5F3FA874-CB6C-4968-B617-53D465E2AB6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6"/>
          <p:cNvSpPr>
            <a:spLocks noGrp="1" noChangeArrowheads="1"/>
          </p:cNvSpPr>
          <p:nvPr>
            <p:ph type="sldNum" sz="quarter" idx="12"/>
          </p:nvPr>
        </p:nvSpPr>
        <p:spPr>
          <a:ln/>
        </p:spPr>
        <p:txBody>
          <a:bodyPr/>
          <a:lstStyle>
            <a:lvl1pPr>
              <a:defRPr/>
            </a:lvl1pPr>
          </a:lstStyle>
          <a:p>
            <a:pPr>
              <a:defRPr/>
            </a:pPr>
            <a:fld id="{CEDAA672-3641-4EE0-B6FF-EA33C9DCAD4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6"/>
          <p:cNvSpPr>
            <a:spLocks noGrp="1" noChangeArrowheads="1"/>
          </p:cNvSpPr>
          <p:nvPr>
            <p:ph type="sldNum" sz="quarter" idx="12"/>
          </p:nvPr>
        </p:nvSpPr>
        <p:spPr>
          <a:ln/>
        </p:spPr>
        <p:txBody>
          <a:bodyPr/>
          <a:lstStyle>
            <a:lvl1pPr>
              <a:defRPr/>
            </a:lvl1pPr>
          </a:lstStyle>
          <a:p>
            <a:pPr>
              <a:defRPr/>
            </a:pPr>
            <a:fld id="{8FBE2888-16C0-48EB-AAF8-6A74BBD8D67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6"/>
          <p:cNvSpPr>
            <a:spLocks noGrp="1" noChangeArrowheads="1"/>
          </p:cNvSpPr>
          <p:nvPr>
            <p:ph type="sldNum" sz="quarter" idx="12"/>
          </p:nvPr>
        </p:nvSpPr>
        <p:spPr>
          <a:ln/>
        </p:spPr>
        <p:txBody>
          <a:bodyPr/>
          <a:lstStyle>
            <a:lvl1pPr>
              <a:defRPr/>
            </a:lvl1pPr>
          </a:lstStyle>
          <a:p>
            <a:pPr>
              <a:defRPr/>
            </a:pPr>
            <a:fld id="{E23F959D-1A3B-4450-929A-444C8B7B1BC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6"/>
          <p:cNvSpPr>
            <a:spLocks noGrp="1" noChangeArrowheads="1"/>
          </p:cNvSpPr>
          <p:nvPr>
            <p:ph type="sldNum" sz="quarter" idx="12"/>
          </p:nvPr>
        </p:nvSpPr>
        <p:spPr>
          <a:ln/>
        </p:spPr>
        <p:txBody>
          <a:bodyPr/>
          <a:lstStyle>
            <a:lvl1pPr>
              <a:defRPr/>
            </a:lvl1pPr>
          </a:lstStyle>
          <a:p>
            <a:pPr>
              <a:defRPr/>
            </a:pPr>
            <a:fld id="{6938572B-70A8-40FC-BE5C-41AA099AAE6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9" name="Rectangle 6"/>
          <p:cNvSpPr>
            <a:spLocks noGrp="1" noChangeArrowheads="1"/>
          </p:cNvSpPr>
          <p:nvPr>
            <p:ph type="sldNum" sz="quarter" idx="12"/>
          </p:nvPr>
        </p:nvSpPr>
        <p:spPr>
          <a:ln/>
        </p:spPr>
        <p:txBody>
          <a:bodyPr/>
          <a:lstStyle>
            <a:lvl1pPr>
              <a:defRPr/>
            </a:lvl1pPr>
          </a:lstStyle>
          <a:p>
            <a:pPr>
              <a:defRPr/>
            </a:pPr>
            <a:fld id="{F248638C-AEFD-43EB-BB32-6F165F73E6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42"/>
          <p:cNvSpPr>
            <a:spLocks noGrp="1" noChangeArrowheads="1"/>
          </p:cNvSpPr>
          <p:nvPr>
            <p:ph type="sldNum" sz="quarter" idx="12"/>
          </p:nvPr>
        </p:nvSpPr>
        <p:spPr>
          <a:ln/>
        </p:spPr>
        <p:txBody>
          <a:bodyPr/>
          <a:lstStyle>
            <a:lvl1pPr>
              <a:defRPr/>
            </a:lvl1pPr>
          </a:lstStyle>
          <a:p>
            <a:pPr>
              <a:defRPr/>
            </a:pPr>
            <a:fld id="{6589C4DB-A6CC-4B7D-BE4D-4AB27C0F8EB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5" name="Rectangle 6"/>
          <p:cNvSpPr>
            <a:spLocks noGrp="1" noChangeArrowheads="1"/>
          </p:cNvSpPr>
          <p:nvPr>
            <p:ph type="sldNum" sz="quarter" idx="12"/>
          </p:nvPr>
        </p:nvSpPr>
        <p:spPr>
          <a:ln/>
        </p:spPr>
        <p:txBody>
          <a:bodyPr/>
          <a:lstStyle>
            <a:lvl1pPr>
              <a:defRPr/>
            </a:lvl1pPr>
          </a:lstStyle>
          <a:p>
            <a:pPr>
              <a:defRPr/>
            </a:pPr>
            <a:fld id="{6090B48D-0A38-4C0D-99EE-FD5BFE79167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4" name="Rectangle 6"/>
          <p:cNvSpPr>
            <a:spLocks noGrp="1" noChangeArrowheads="1"/>
          </p:cNvSpPr>
          <p:nvPr>
            <p:ph type="sldNum" sz="quarter" idx="12"/>
          </p:nvPr>
        </p:nvSpPr>
        <p:spPr>
          <a:ln/>
        </p:spPr>
        <p:txBody>
          <a:bodyPr/>
          <a:lstStyle>
            <a:lvl1pPr>
              <a:defRPr/>
            </a:lvl1pPr>
          </a:lstStyle>
          <a:p>
            <a:pPr>
              <a:defRPr/>
            </a:pPr>
            <a:fld id="{680196CD-2245-4D4E-9486-E680893054D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6"/>
          <p:cNvSpPr>
            <a:spLocks noGrp="1" noChangeArrowheads="1"/>
          </p:cNvSpPr>
          <p:nvPr>
            <p:ph type="sldNum" sz="quarter" idx="12"/>
          </p:nvPr>
        </p:nvSpPr>
        <p:spPr>
          <a:ln/>
        </p:spPr>
        <p:txBody>
          <a:bodyPr/>
          <a:lstStyle>
            <a:lvl1pPr>
              <a:defRPr/>
            </a:lvl1pPr>
          </a:lstStyle>
          <a:p>
            <a:pPr>
              <a:defRPr/>
            </a:pPr>
            <a:fld id="{7C13DF23-096C-4062-8DCB-4CA27D4D2A3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6"/>
          <p:cNvSpPr>
            <a:spLocks noGrp="1" noChangeArrowheads="1"/>
          </p:cNvSpPr>
          <p:nvPr>
            <p:ph type="sldNum" sz="quarter" idx="12"/>
          </p:nvPr>
        </p:nvSpPr>
        <p:spPr>
          <a:ln/>
        </p:spPr>
        <p:txBody>
          <a:bodyPr/>
          <a:lstStyle>
            <a:lvl1pPr>
              <a:defRPr/>
            </a:lvl1pPr>
          </a:lstStyle>
          <a:p>
            <a:pPr>
              <a:defRPr/>
            </a:pPr>
            <a:fld id="{53A920F6-AC31-485D-9726-2D16B2350A2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6"/>
          <p:cNvSpPr>
            <a:spLocks noGrp="1" noChangeArrowheads="1"/>
          </p:cNvSpPr>
          <p:nvPr>
            <p:ph type="sldNum" sz="quarter" idx="12"/>
          </p:nvPr>
        </p:nvSpPr>
        <p:spPr>
          <a:ln/>
        </p:spPr>
        <p:txBody>
          <a:bodyPr/>
          <a:lstStyle>
            <a:lvl1pPr>
              <a:defRPr/>
            </a:lvl1pPr>
          </a:lstStyle>
          <a:p>
            <a:pPr>
              <a:defRPr/>
            </a:pPr>
            <a:fld id="{1084D837-603A-4CBA-921B-ABFA36CE243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6"/>
          <p:cNvSpPr>
            <a:spLocks noGrp="1" noChangeArrowheads="1"/>
          </p:cNvSpPr>
          <p:nvPr>
            <p:ph type="sldNum" sz="quarter" idx="12"/>
          </p:nvPr>
        </p:nvSpPr>
        <p:spPr>
          <a:ln/>
        </p:spPr>
        <p:txBody>
          <a:bodyPr/>
          <a:lstStyle>
            <a:lvl1pPr>
              <a:defRPr/>
            </a:lvl1pPr>
          </a:lstStyle>
          <a:p>
            <a:pPr>
              <a:defRPr/>
            </a:pPr>
            <a:fld id="{180F98F9-E3EE-4668-9A0D-FBA2DCB2DB0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AAC Meeting</a:t>
            </a:r>
          </a:p>
        </p:txBody>
      </p:sp>
      <p:sp>
        <p:nvSpPr>
          <p:cNvPr id="6" name="Slide Number Placeholder 5"/>
          <p:cNvSpPr>
            <a:spLocks noGrp="1"/>
          </p:cNvSpPr>
          <p:nvPr>
            <p:ph type="sldNum" sz="quarter" idx="12"/>
          </p:nvPr>
        </p:nvSpPr>
        <p:spPr/>
        <p:txBody>
          <a:bodyPr/>
          <a:lstStyle>
            <a:lvl1pPr>
              <a:defRPr/>
            </a:lvl1pPr>
          </a:lstStyle>
          <a:p>
            <a:pPr>
              <a:defRPr/>
            </a:pPr>
            <a:fld id="{D130A573-B3D9-4099-835E-07ADAECB7A9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AAC Meeting</a:t>
            </a:r>
          </a:p>
        </p:txBody>
      </p:sp>
      <p:sp>
        <p:nvSpPr>
          <p:cNvPr id="6" name="Slide Number Placeholder 5"/>
          <p:cNvSpPr>
            <a:spLocks noGrp="1"/>
          </p:cNvSpPr>
          <p:nvPr>
            <p:ph type="sldNum" sz="quarter" idx="12"/>
          </p:nvPr>
        </p:nvSpPr>
        <p:spPr/>
        <p:txBody>
          <a:bodyPr/>
          <a:lstStyle>
            <a:lvl1pPr>
              <a:defRPr/>
            </a:lvl1pPr>
          </a:lstStyle>
          <a:p>
            <a:pPr>
              <a:defRPr/>
            </a:pPr>
            <a:fld id="{65EBEEBC-7569-4626-8242-5DC61C785E4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AAC Meeting</a:t>
            </a:r>
          </a:p>
        </p:txBody>
      </p:sp>
      <p:sp>
        <p:nvSpPr>
          <p:cNvPr id="6" name="Slide Number Placeholder 5"/>
          <p:cNvSpPr>
            <a:spLocks noGrp="1"/>
          </p:cNvSpPr>
          <p:nvPr>
            <p:ph type="sldNum" sz="quarter" idx="12"/>
          </p:nvPr>
        </p:nvSpPr>
        <p:spPr/>
        <p:txBody>
          <a:bodyPr/>
          <a:lstStyle>
            <a:lvl1pPr>
              <a:defRPr/>
            </a:lvl1pPr>
          </a:lstStyle>
          <a:p>
            <a:pPr>
              <a:defRPr/>
            </a:pPr>
            <a:fld id="{7974D79E-3B9E-4EFD-B976-E4D4A0218F9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AAC Meeting</a:t>
            </a:r>
          </a:p>
        </p:txBody>
      </p:sp>
      <p:sp>
        <p:nvSpPr>
          <p:cNvPr id="7" name="Slide Number Placeholder 5"/>
          <p:cNvSpPr>
            <a:spLocks noGrp="1"/>
          </p:cNvSpPr>
          <p:nvPr>
            <p:ph type="sldNum" sz="quarter" idx="12"/>
          </p:nvPr>
        </p:nvSpPr>
        <p:spPr/>
        <p:txBody>
          <a:bodyPr/>
          <a:lstStyle>
            <a:lvl1pPr>
              <a:defRPr/>
            </a:lvl1pPr>
          </a:lstStyle>
          <a:p>
            <a:pPr>
              <a:defRPr/>
            </a:pPr>
            <a:fld id="{DBA87B2D-1200-4E4A-B32A-CEA6386FFE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42"/>
          <p:cNvSpPr>
            <a:spLocks noGrp="1" noChangeArrowheads="1"/>
          </p:cNvSpPr>
          <p:nvPr>
            <p:ph type="sldNum" sz="quarter" idx="12"/>
          </p:nvPr>
        </p:nvSpPr>
        <p:spPr>
          <a:ln/>
        </p:spPr>
        <p:txBody>
          <a:bodyPr/>
          <a:lstStyle>
            <a:lvl1pPr>
              <a:defRPr/>
            </a:lvl1pPr>
          </a:lstStyle>
          <a:p>
            <a:pPr>
              <a:defRPr/>
            </a:pPr>
            <a:fld id="{18370934-3991-41DF-968C-81CD81CF09B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AAC Meeting</a:t>
            </a:r>
          </a:p>
        </p:txBody>
      </p:sp>
      <p:sp>
        <p:nvSpPr>
          <p:cNvPr id="9" name="Slide Number Placeholder 5"/>
          <p:cNvSpPr>
            <a:spLocks noGrp="1"/>
          </p:cNvSpPr>
          <p:nvPr>
            <p:ph type="sldNum" sz="quarter" idx="12"/>
          </p:nvPr>
        </p:nvSpPr>
        <p:spPr/>
        <p:txBody>
          <a:bodyPr/>
          <a:lstStyle>
            <a:lvl1pPr>
              <a:defRPr/>
            </a:lvl1pPr>
          </a:lstStyle>
          <a:p>
            <a:pPr>
              <a:defRPr/>
            </a:pPr>
            <a:fld id="{6CA9F873-F29E-4430-9933-4EA05C1F9CF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AAC Meeting</a:t>
            </a:r>
          </a:p>
        </p:txBody>
      </p:sp>
      <p:sp>
        <p:nvSpPr>
          <p:cNvPr id="5" name="Slide Number Placeholder 5"/>
          <p:cNvSpPr>
            <a:spLocks noGrp="1"/>
          </p:cNvSpPr>
          <p:nvPr>
            <p:ph type="sldNum" sz="quarter" idx="12"/>
          </p:nvPr>
        </p:nvSpPr>
        <p:spPr/>
        <p:txBody>
          <a:bodyPr/>
          <a:lstStyle>
            <a:lvl1pPr>
              <a:defRPr/>
            </a:lvl1pPr>
          </a:lstStyle>
          <a:p>
            <a:pPr>
              <a:defRPr/>
            </a:pPr>
            <a:fld id="{20D28E31-421D-4E44-B002-7BB6D0E8377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AAC Meeting</a:t>
            </a:r>
          </a:p>
        </p:txBody>
      </p:sp>
      <p:sp>
        <p:nvSpPr>
          <p:cNvPr id="4" name="Slide Number Placeholder 5"/>
          <p:cNvSpPr>
            <a:spLocks noGrp="1"/>
          </p:cNvSpPr>
          <p:nvPr>
            <p:ph type="sldNum" sz="quarter" idx="12"/>
          </p:nvPr>
        </p:nvSpPr>
        <p:spPr/>
        <p:txBody>
          <a:bodyPr/>
          <a:lstStyle>
            <a:lvl1pPr>
              <a:defRPr/>
            </a:lvl1pPr>
          </a:lstStyle>
          <a:p>
            <a:pPr>
              <a:defRPr/>
            </a:pPr>
            <a:fld id="{5416827F-FBEC-4AEF-A01D-43DFED965E6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AAC Meeting</a:t>
            </a:r>
          </a:p>
        </p:txBody>
      </p:sp>
      <p:sp>
        <p:nvSpPr>
          <p:cNvPr id="7" name="Slide Number Placeholder 5"/>
          <p:cNvSpPr>
            <a:spLocks noGrp="1"/>
          </p:cNvSpPr>
          <p:nvPr>
            <p:ph type="sldNum" sz="quarter" idx="12"/>
          </p:nvPr>
        </p:nvSpPr>
        <p:spPr/>
        <p:txBody>
          <a:bodyPr/>
          <a:lstStyle>
            <a:lvl1pPr>
              <a:defRPr/>
            </a:lvl1pPr>
          </a:lstStyle>
          <a:p>
            <a:pPr>
              <a:defRPr/>
            </a:pPr>
            <a:fld id="{8BA93613-65AA-4BFB-B554-D0025C29FF5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AAC Meeting</a:t>
            </a:r>
          </a:p>
        </p:txBody>
      </p:sp>
      <p:sp>
        <p:nvSpPr>
          <p:cNvPr id="7" name="Slide Number Placeholder 5"/>
          <p:cNvSpPr>
            <a:spLocks noGrp="1"/>
          </p:cNvSpPr>
          <p:nvPr>
            <p:ph type="sldNum" sz="quarter" idx="12"/>
          </p:nvPr>
        </p:nvSpPr>
        <p:spPr/>
        <p:txBody>
          <a:bodyPr/>
          <a:lstStyle>
            <a:lvl1pPr>
              <a:defRPr/>
            </a:lvl1pPr>
          </a:lstStyle>
          <a:p>
            <a:pPr>
              <a:defRPr/>
            </a:pPr>
            <a:fld id="{E76E01E3-5924-4578-9E3D-F0D68E9332F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AAC Meeting</a:t>
            </a:r>
          </a:p>
        </p:txBody>
      </p:sp>
      <p:sp>
        <p:nvSpPr>
          <p:cNvPr id="6" name="Slide Number Placeholder 5"/>
          <p:cNvSpPr>
            <a:spLocks noGrp="1"/>
          </p:cNvSpPr>
          <p:nvPr>
            <p:ph type="sldNum" sz="quarter" idx="12"/>
          </p:nvPr>
        </p:nvSpPr>
        <p:spPr/>
        <p:txBody>
          <a:bodyPr/>
          <a:lstStyle>
            <a:lvl1pPr>
              <a:defRPr/>
            </a:lvl1pPr>
          </a:lstStyle>
          <a:p>
            <a:pPr>
              <a:defRPr/>
            </a:pPr>
            <a:fld id="{6B51DC5A-CA7A-4A2E-ABC6-A4919248B9C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AAC Meeting</a:t>
            </a:r>
          </a:p>
        </p:txBody>
      </p:sp>
      <p:sp>
        <p:nvSpPr>
          <p:cNvPr id="6" name="Slide Number Placeholder 5"/>
          <p:cNvSpPr>
            <a:spLocks noGrp="1"/>
          </p:cNvSpPr>
          <p:nvPr>
            <p:ph type="sldNum" sz="quarter" idx="12"/>
          </p:nvPr>
        </p:nvSpPr>
        <p:spPr/>
        <p:txBody>
          <a:bodyPr/>
          <a:lstStyle>
            <a:lvl1pPr>
              <a:defRPr/>
            </a:lvl1pPr>
          </a:lstStyle>
          <a:p>
            <a:pPr>
              <a:defRPr/>
            </a:pPr>
            <a:fld id="{266EBA20-F0FB-4EB1-B4E9-760B29997F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42"/>
          <p:cNvSpPr>
            <a:spLocks noGrp="1" noChangeArrowheads="1"/>
          </p:cNvSpPr>
          <p:nvPr>
            <p:ph type="sldNum" sz="quarter" idx="12"/>
          </p:nvPr>
        </p:nvSpPr>
        <p:spPr>
          <a:ln/>
        </p:spPr>
        <p:txBody>
          <a:bodyPr/>
          <a:lstStyle>
            <a:lvl1pPr>
              <a:defRPr/>
            </a:lvl1pPr>
          </a:lstStyle>
          <a:p>
            <a:pPr>
              <a:defRPr/>
            </a:pPr>
            <a:fld id="{2A1C3F49-5385-4EF4-A249-0A3035F346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9" name="Rectangle 42"/>
          <p:cNvSpPr>
            <a:spLocks noGrp="1" noChangeArrowheads="1"/>
          </p:cNvSpPr>
          <p:nvPr>
            <p:ph type="sldNum" sz="quarter" idx="12"/>
          </p:nvPr>
        </p:nvSpPr>
        <p:spPr>
          <a:ln/>
        </p:spPr>
        <p:txBody>
          <a:bodyPr/>
          <a:lstStyle>
            <a:lvl1pPr>
              <a:defRPr/>
            </a:lvl1pPr>
          </a:lstStyle>
          <a:p>
            <a:pPr>
              <a:defRPr/>
            </a:pPr>
            <a:fld id="{20550DD4-56C1-4B30-8868-0B57C29402B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5" name="Rectangle 42"/>
          <p:cNvSpPr>
            <a:spLocks noGrp="1" noChangeArrowheads="1"/>
          </p:cNvSpPr>
          <p:nvPr>
            <p:ph type="sldNum" sz="quarter" idx="12"/>
          </p:nvPr>
        </p:nvSpPr>
        <p:spPr>
          <a:ln/>
        </p:spPr>
        <p:txBody>
          <a:bodyPr/>
          <a:lstStyle>
            <a:lvl1pPr>
              <a:defRPr/>
            </a:lvl1pPr>
          </a:lstStyle>
          <a:p>
            <a:pPr>
              <a:defRPr/>
            </a:pPr>
            <a:fld id="{9FF5EEF7-6A87-404E-8A7B-B8A39769D5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4" name="Rectangle 42"/>
          <p:cNvSpPr>
            <a:spLocks noGrp="1" noChangeArrowheads="1"/>
          </p:cNvSpPr>
          <p:nvPr>
            <p:ph type="sldNum" sz="quarter" idx="12"/>
          </p:nvPr>
        </p:nvSpPr>
        <p:spPr>
          <a:ln/>
        </p:spPr>
        <p:txBody>
          <a:bodyPr/>
          <a:lstStyle>
            <a:lvl1pPr>
              <a:defRPr/>
            </a:lvl1pPr>
          </a:lstStyle>
          <a:p>
            <a:pPr>
              <a:defRPr/>
            </a:pPr>
            <a:fld id="{4D6F35EA-7630-4559-8280-A056F84B68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42"/>
          <p:cNvSpPr>
            <a:spLocks noGrp="1" noChangeArrowheads="1"/>
          </p:cNvSpPr>
          <p:nvPr>
            <p:ph type="sldNum" sz="quarter" idx="12"/>
          </p:nvPr>
        </p:nvSpPr>
        <p:spPr>
          <a:ln/>
        </p:spPr>
        <p:txBody>
          <a:bodyPr/>
          <a:lstStyle>
            <a:lvl1pPr>
              <a:defRPr/>
            </a:lvl1pPr>
          </a:lstStyle>
          <a:p>
            <a:pPr>
              <a:defRPr/>
            </a:pPr>
            <a:fld id="{A4771627-5CB3-42BD-937E-76BDCA5640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42"/>
          <p:cNvSpPr>
            <a:spLocks noGrp="1" noChangeArrowheads="1"/>
          </p:cNvSpPr>
          <p:nvPr>
            <p:ph type="sldNum" sz="quarter" idx="12"/>
          </p:nvPr>
        </p:nvSpPr>
        <p:spPr>
          <a:ln/>
        </p:spPr>
        <p:txBody>
          <a:bodyPr/>
          <a:lstStyle>
            <a:lvl1pPr>
              <a:defRPr/>
            </a:lvl1pPr>
          </a:lstStyle>
          <a:p>
            <a:pPr>
              <a:defRPr/>
            </a:pPr>
            <a:fld id="{02BEDD1A-D8C4-4293-9D17-81B086F93D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588" y="0"/>
            <a:ext cx="9148762" cy="6851650"/>
            <a:chOff x="1" y="0"/>
            <a:chExt cx="5763" cy="4316"/>
          </a:xfrm>
        </p:grpSpPr>
        <p:sp>
          <p:nvSpPr>
            <p:cNvPr id="3655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655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655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6155" name="Group 6"/>
            <p:cNvGrpSpPr>
              <a:grpSpLocks/>
            </p:cNvGrpSpPr>
            <p:nvPr/>
          </p:nvGrpSpPr>
          <p:grpSpPr bwMode="auto">
            <a:xfrm>
              <a:off x="288" y="0"/>
              <a:ext cx="5098" cy="4316"/>
              <a:chOff x="288" y="0"/>
              <a:chExt cx="5098" cy="4316"/>
            </a:xfrm>
          </p:grpSpPr>
          <p:sp>
            <p:nvSpPr>
              <p:cNvPr id="3655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3655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655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655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36559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36559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3655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36559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36559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36559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36559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36559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6167" name="Group 31"/>
            <p:cNvGrpSpPr>
              <a:grpSpLocks/>
            </p:cNvGrpSpPr>
            <p:nvPr/>
          </p:nvGrpSpPr>
          <p:grpSpPr bwMode="auto">
            <a:xfrm>
              <a:off x="1" y="392"/>
              <a:ext cx="5758" cy="1571"/>
              <a:chOff x="1" y="392"/>
              <a:chExt cx="5758" cy="1571"/>
            </a:xfrm>
          </p:grpSpPr>
          <p:sp>
            <p:nvSpPr>
              <p:cNvPr id="36560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36560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36560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36560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36560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36560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36560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36560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6560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pPr>
              <a:defRPr/>
            </a:pPr>
            <a:r>
              <a:rPr lang="en-US" smtClean="0"/>
              <a:t>Rol - Feb. 3, 2009</a:t>
            </a:r>
            <a:endParaRPr lang="en-US"/>
          </a:p>
        </p:txBody>
      </p:sp>
      <p:sp>
        <p:nvSpPr>
          <p:cNvPr id="36560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r>
              <a:rPr lang="en-US"/>
              <a:t>AAC Meeting</a:t>
            </a:r>
          </a:p>
        </p:txBody>
      </p:sp>
      <p:sp>
        <p:nvSpPr>
          <p:cNvPr id="36561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346B61A4-1433-45E4-A288-F2CA8CF6D953}" type="slidenum">
              <a:rPr lang="en-US"/>
              <a:pPr>
                <a:defRPr/>
              </a:pPr>
              <a:t>‹#›</a:t>
            </a:fld>
            <a:endParaRPr lang="en-US"/>
          </a:p>
        </p:txBody>
      </p:sp>
      <p:sp>
        <p:nvSpPr>
          <p:cNvPr id="3656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382"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6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r>
              <a:rPr lang="en-US" smtClean="0"/>
              <a:t>Rol - Feb. 3, 2009</a:t>
            </a:r>
            <a:endParaRPr lang="en-US"/>
          </a:p>
        </p:txBody>
      </p:sp>
      <p:sp>
        <p:nvSpPr>
          <p:cNvPr id="836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r>
              <a:rPr lang="en-US"/>
              <a:t>AAC Meeting</a:t>
            </a:r>
          </a:p>
        </p:txBody>
      </p:sp>
      <p:sp>
        <p:nvSpPr>
          <p:cNvPr id="836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325E3A98-2981-46C3-AB93-B9C4F74416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r>
              <a:rPr lang="en-US" smtClean="0"/>
              <a:t>Rol - Feb. 3, 2009</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AAC Meeting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A3B340F5-F18B-4DA8-864F-D7D37220C9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uonsinc.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6.bin"/><Relationship Id="rId3" Type="http://schemas.openxmlformats.org/officeDocument/2006/relationships/notesSlide" Target="../notesSlides/notesSlide13.xml"/><Relationship Id="rId7" Type="http://schemas.openxmlformats.org/officeDocument/2006/relationships/oleObject" Target="../embeddings/oleObject10.bin"/><Relationship Id="rId12" Type="http://schemas.openxmlformats.org/officeDocument/2006/relationships/oleObject" Target="../embeddings/oleObject15.bin"/><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muonsinc.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rol@muonsinc.co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r>
              <a:rPr lang="en-US" smtClean="0"/>
              <a:t>Rol - Feb. 3, 2009</a:t>
            </a:r>
            <a:endParaRPr lang="en-US"/>
          </a:p>
        </p:txBody>
      </p:sp>
      <p:sp>
        <p:nvSpPr>
          <p:cNvPr id="11" name="Footer Placeholder 2"/>
          <p:cNvSpPr>
            <a:spLocks noGrp="1"/>
          </p:cNvSpPr>
          <p:nvPr>
            <p:ph type="ftr" sz="quarter" idx="11"/>
          </p:nvPr>
        </p:nvSpPr>
        <p:spPr/>
        <p:txBody>
          <a:bodyPr/>
          <a:lstStyle/>
          <a:p>
            <a:pPr>
              <a:defRPr/>
            </a:pPr>
            <a:r>
              <a:rPr lang="en-US"/>
              <a:t>AAC Meeting</a:t>
            </a:r>
          </a:p>
        </p:txBody>
      </p:sp>
      <p:sp>
        <p:nvSpPr>
          <p:cNvPr id="12" name="Slide Number Placeholder 3"/>
          <p:cNvSpPr>
            <a:spLocks noGrp="1"/>
          </p:cNvSpPr>
          <p:nvPr>
            <p:ph type="sldNum" sz="quarter" idx="12"/>
          </p:nvPr>
        </p:nvSpPr>
        <p:spPr/>
        <p:txBody>
          <a:bodyPr/>
          <a:lstStyle/>
          <a:p>
            <a:pPr>
              <a:defRPr/>
            </a:pPr>
            <a:fld id="{27A2283F-6915-425C-9282-0104AE6A760C}" type="slidenum">
              <a:rPr lang="en-US"/>
              <a:pPr>
                <a:defRPr/>
              </a:pPr>
              <a:t>1</a:t>
            </a:fld>
            <a:endParaRPr lang="en-US"/>
          </a:p>
        </p:txBody>
      </p:sp>
      <p:sp>
        <p:nvSpPr>
          <p:cNvPr id="10245" name="Rectangle 2"/>
          <p:cNvSpPr>
            <a:spLocks noChangeArrowheads="1"/>
          </p:cNvSpPr>
          <p:nvPr/>
        </p:nvSpPr>
        <p:spPr bwMode="auto">
          <a:xfrm>
            <a:off x="381000" y="419100"/>
            <a:ext cx="8763000" cy="6531019"/>
          </a:xfrm>
          <a:prstGeom prst="rect">
            <a:avLst/>
          </a:prstGeom>
          <a:noFill/>
          <a:ln w="9525">
            <a:noFill/>
            <a:miter lim="800000"/>
            <a:headEnd/>
            <a:tailEnd/>
          </a:ln>
        </p:spPr>
        <p:txBody>
          <a:bodyPr wrap="square" anchor="ctr">
            <a:spAutoFit/>
          </a:bodyPr>
          <a:lstStyle/>
          <a:p>
            <a:r>
              <a:rPr lang="en-US" sz="2800" dirty="0">
                <a:solidFill>
                  <a:srgbClr val="FFFF00"/>
                </a:solidFill>
              </a:rPr>
              <a:t>MANX- Toward Bright Muon Beams </a:t>
            </a:r>
          </a:p>
          <a:p>
            <a:r>
              <a:rPr lang="en-US" sz="2800" dirty="0">
                <a:solidFill>
                  <a:srgbClr val="FFFF00"/>
                </a:solidFill>
              </a:rPr>
              <a:t>for Colliders, Neutrino Factories, and Muon Physics</a:t>
            </a:r>
          </a:p>
          <a:p>
            <a:r>
              <a:rPr lang="en-US" sz="800" dirty="0">
                <a:solidFill>
                  <a:srgbClr val="FFFF00"/>
                </a:solidFill>
              </a:rPr>
              <a:t> </a:t>
            </a:r>
          </a:p>
          <a:p>
            <a:r>
              <a:rPr lang="en-US" dirty="0">
                <a:solidFill>
                  <a:srgbClr val="FFFF00"/>
                </a:solidFill>
              </a:rPr>
              <a:t>Rolland P. Johnson</a:t>
            </a:r>
          </a:p>
          <a:p>
            <a:r>
              <a:rPr lang="en-US" dirty="0">
                <a:solidFill>
                  <a:srgbClr val="FFFF00"/>
                </a:solidFill>
              </a:rPr>
              <a:t>Muons, Inc. (</a:t>
            </a:r>
            <a:r>
              <a:rPr lang="en-US" dirty="0">
                <a:solidFill>
                  <a:srgbClr val="FFFF00"/>
                </a:solidFill>
                <a:hlinkClick r:id="rId3" tooltip="http://www.muonsinc.com/"/>
              </a:rPr>
              <a:t>http://www.muonsinc.com/</a:t>
            </a:r>
            <a:r>
              <a:rPr lang="en-US" dirty="0">
                <a:solidFill>
                  <a:srgbClr val="FFFF00"/>
                </a:solidFill>
              </a:rPr>
              <a:t>)</a:t>
            </a:r>
          </a:p>
          <a:p>
            <a:r>
              <a:rPr lang="en-US" sz="800" dirty="0">
                <a:solidFill>
                  <a:srgbClr val="FFFF00"/>
                </a:solidFill>
              </a:rPr>
              <a:t> </a:t>
            </a:r>
          </a:p>
          <a:p>
            <a:pPr algn="l"/>
            <a:r>
              <a:rPr lang="en-US" i="1" dirty="0" smtClean="0">
                <a:solidFill>
                  <a:srgbClr val="FFFF00"/>
                </a:solidFill>
              </a:rPr>
              <a:t>Abstract: </a:t>
            </a:r>
            <a:r>
              <a:rPr lang="en-US" dirty="0" smtClean="0">
                <a:solidFill>
                  <a:srgbClr val="FFFF00"/>
                </a:solidFill>
              </a:rPr>
              <a:t>New </a:t>
            </a:r>
            <a:r>
              <a:rPr lang="en-US" dirty="0">
                <a:solidFill>
                  <a:srgbClr val="FFFF00"/>
                </a:solidFill>
              </a:rPr>
              <a:t>inventions are improving the prospects for high luminosity muon colliders for Higgs or Z’ factories and at the energy frontier.  Recent analytical calculations, numerical simulations, and experimental measurements are coming together to make a strong case for a series of devices or machines to be built, where each one is a precursor to the next.  If chosen correctly, each device or machine with its own unique experimental and accelerator physics programs can drive the development of muon cooling and acceleration theory and technology.   This strategy can achieve an almost unlimited program of experimental physics based on the cooling and acceleration of </a:t>
            </a:r>
            <a:r>
              <a:rPr lang="en-US" dirty="0" smtClean="0">
                <a:solidFill>
                  <a:srgbClr val="FFFF00"/>
                </a:solidFill>
              </a:rPr>
              <a:t>muon beams.</a:t>
            </a:r>
            <a:r>
              <a:rPr lang="en-US" dirty="0">
                <a:solidFill>
                  <a:srgbClr val="FFFF00"/>
                </a:solidFill>
              </a:rPr>
              <a:t> </a:t>
            </a:r>
            <a:r>
              <a:rPr lang="en-US" dirty="0" smtClean="0">
                <a:solidFill>
                  <a:srgbClr val="FFFF00"/>
                </a:solidFill>
              </a:rPr>
              <a:t>The </a:t>
            </a:r>
            <a:r>
              <a:rPr lang="en-US" dirty="0">
                <a:solidFill>
                  <a:srgbClr val="FFFF00"/>
                </a:solidFill>
              </a:rPr>
              <a:t>very first step of the program is to develop stopping muon beams by using a 6D muon cooling segment (momentum-dependent Helical Cooling Channel with emittance exchange using a homogeneous energy absorber) to test the theory and simulations and to improve the mu2e experiment</a:t>
            </a:r>
            <a:r>
              <a:rPr lang="en-US" dirty="0" smtClean="0">
                <a:solidFill>
                  <a:srgbClr val="FFFF00"/>
                </a:solidFill>
              </a:rPr>
              <a:t>.</a:t>
            </a:r>
          </a:p>
          <a:p>
            <a:pPr algn="l"/>
            <a:endParaRPr lang="en-US" sz="800" dirty="0">
              <a:solidFill>
                <a:srgbClr val="FFFF00"/>
              </a:solidFill>
            </a:endParaRPr>
          </a:p>
          <a:p>
            <a:pPr>
              <a:lnSpc>
                <a:spcPct val="90000"/>
              </a:lnSpc>
              <a:buFontTx/>
              <a:buNone/>
            </a:pPr>
            <a:r>
              <a:rPr lang="en-US" b="1" dirty="0" smtClean="0">
                <a:latin typeface="Bookman Old Style" pitchFamily="18" charset="0"/>
              </a:rPr>
              <a:t>http://www.muonsinc.com/tiki-index.php?page=Papers+and+Reports</a:t>
            </a:r>
          </a:p>
          <a:p>
            <a:endParaRPr lang="en-US" dirty="0">
              <a:solidFill>
                <a:srgbClr val="FFFF00"/>
              </a:solidFill>
            </a:endParaRPr>
          </a:p>
          <a:p>
            <a:endParaRPr lang="en-US" dirty="0"/>
          </a:p>
        </p:txBody>
      </p:sp>
      <p:grpSp>
        <p:nvGrpSpPr>
          <p:cNvPr id="10246" name="Group 3"/>
          <p:cNvGrpSpPr>
            <a:grpSpLocks/>
          </p:cNvGrpSpPr>
          <p:nvPr/>
        </p:nvGrpSpPr>
        <p:grpSpPr bwMode="auto">
          <a:xfrm>
            <a:off x="0" y="0"/>
            <a:ext cx="1905000" cy="838200"/>
            <a:chOff x="3840" y="3216"/>
            <a:chExt cx="1440" cy="624"/>
          </a:xfrm>
        </p:grpSpPr>
        <p:grpSp>
          <p:nvGrpSpPr>
            <p:cNvPr id="10248" name="Group 4"/>
            <p:cNvGrpSpPr>
              <a:grpSpLocks/>
            </p:cNvGrpSpPr>
            <p:nvPr/>
          </p:nvGrpSpPr>
          <p:grpSpPr bwMode="auto">
            <a:xfrm>
              <a:off x="3840" y="3216"/>
              <a:ext cx="336" cy="624"/>
              <a:chOff x="1152" y="288"/>
              <a:chExt cx="960" cy="1872"/>
            </a:xfrm>
          </p:grpSpPr>
          <p:sp>
            <p:nvSpPr>
              <p:cNvPr id="10250"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0251"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0252"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0253"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0249"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pic>
        <p:nvPicPr>
          <p:cNvPr id="10247" name="Picture 8" descr="manxsh2"/>
          <p:cNvPicPr>
            <a:picLocks noChangeAspect="1" noChangeArrowheads="1"/>
          </p:cNvPicPr>
          <p:nvPr/>
        </p:nvPicPr>
        <p:blipFill>
          <a:blip r:embed="rId4"/>
          <a:srcRect/>
          <a:stretch>
            <a:fillRect/>
          </a:stretch>
        </p:blipFill>
        <p:spPr bwMode="auto">
          <a:xfrm>
            <a:off x="7889875" y="0"/>
            <a:ext cx="125412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quarter" idx="10"/>
          </p:nvPr>
        </p:nvSpPr>
        <p:spPr/>
        <p:txBody>
          <a:bodyPr/>
          <a:lstStyle/>
          <a:p>
            <a:pPr>
              <a:defRPr/>
            </a:pPr>
            <a:r>
              <a:rPr lang="en-US" smtClean="0"/>
              <a:t>Rol - Feb. 3, 2009</a:t>
            </a:r>
            <a:endParaRPr lang="en-US"/>
          </a:p>
        </p:txBody>
      </p:sp>
      <p:sp>
        <p:nvSpPr>
          <p:cNvPr id="19" name="Footer Placeholder 4"/>
          <p:cNvSpPr>
            <a:spLocks noGrp="1"/>
          </p:cNvSpPr>
          <p:nvPr>
            <p:ph type="ftr" sz="quarter" idx="11"/>
          </p:nvPr>
        </p:nvSpPr>
        <p:spPr/>
        <p:txBody>
          <a:bodyPr/>
          <a:lstStyle/>
          <a:p>
            <a:pPr>
              <a:defRPr/>
            </a:pPr>
            <a:r>
              <a:rPr lang="en-US"/>
              <a:t>AAC Meeting</a:t>
            </a:r>
            <a:endParaRPr lang="en-US" dirty="0"/>
          </a:p>
        </p:txBody>
      </p:sp>
      <p:sp>
        <p:nvSpPr>
          <p:cNvPr id="20" name="Slide Number Placeholder 5"/>
          <p:cNvSpPr>
            <a:spLocks noGrp="1"/>
          </p:cNvSpPr>
          <p:nvPr>
            <p:ph type="sldNum" sz="quarter" idx="12"/>
          </p:nvPr>
        </p:nvSpPr>
        <p:spPr/>
        <p:txBody>
          <a:bodyPr/>
          <a:lstStyle/>
          <a:p>
            <a:pPr>
              <a:defRPr/>
            </a:pPr>
            <a:fld id="{480FD3AE-3C56-4A7A-9924-9AA6CF828619}" type="slidenum">
              <a:rPr lang="en-US"/>
              <a:pPr>
                <a:defRPr/>
              </a:pPr>
              <a:t>10</a:t>
            </a:fld>
            <a:endParaRPr lang="en-US"/>
          </a:p>
        </p:txBody>
      </p:sp>
      <p:sp>
        <p:nvSpPr>
          <p:cNvPr id="906242" name="Rectangle 2"/>
          <p:cNvSpPr>
            <a:spLocks noGrp="1" noChangeArrowheads="1"/>
          </p:cNvSpPr>
          <p:nvPr>
            <p:ph type="title"/>
          </p:nvPr>
        </p:nvSpPr>
        <p:spPr>
          <a:xfrm>
            <a:off x="457200" y="304800"/>
            <a:ext cx="8229600" cy="1139825"/>
          </a:xfrm>
        </p:spPr>
        <p:txBody>
          <a:bodyPr/>
          <a:lstStyle/>
          <a:p>
            <a:pPr eaLnBrk="1" hangingPunct="1">
              <a:defRPr/>
            </a:pPr>
            <a:r>
              <a:rPr lang="en-US" sz="2800" i="1" dirty="0" smtClean="0">
                <a:solidFill>
                  <a:srgbClr val="FFFF00"/>
                </a:solidFill>
              </a:rPr>
              <a:t>Two Different Designs of Helical Cooling Magnet</a:t>
            </a:r>
          </a:p>
        </p:txBody>
      </p:sp>
      <p:pic>
        <p:nvPicPr>
          <p:cNvPr id="15366" name="Picture 3" descr="Solenoid2_layeredhelix2_1"/>
          <p:cNvPicPr>
            <a:picLocks noChangeAspect="1" noChangeArrowheads="1"/>
          </p:cNvPicPr>
          <p:nvPr/>
        </p:nvPicPr>
        <p:blipFill>
          <a:blip r:embed="rId3"/>
          <a:srcRect/>
          <a:stretch>
            <a:fillRect/>
          </a:stretch>
        </p:blipFill>
        <p:spPr bwMode="auto">
          <a:xfrm>
            <a:off x="304800" y="1676400"/>
            <a:ext cx="5181600" cy="2890838"/>
          </a:xfrm>
          <a:prstGeom prst="rect">
            <a:avLst/>
          </a:prstGeom>
          <a:noFill/>
          <a:ln w="9525">
            <a:noFill/>
            <a:miter lim="800000"/>
            <a:headEnd/>
            <a:tailEnd/>
          </a:ln>
        </p:spPr>
      </p:pic>
      <p:pic>
        <p:nvPicPr>
          <p:cNvPr id="15367" name="Picture 4" descr="Fig2"/>
          <p:cNvPicPr>
            <a:picLocks noChangeAspect="1" noChangeArrowheads="1"/>
          </p:cNvPicPr>
          <p:nvPr/>
        </p:nvPicPr>
        <p:blipFill>
          <a:blip r:embed="rId4"/>
          <a:srcRect/>
          <a:stretch>
            <a:fillRect/>
          </a:stretch>
        </p:blipFill>
        <p:spPr bwMode="auto">
          <a:xfrm>
            <a:off x="4267200" y="1371600"/>
            <a:ext cx="4343400" cy="3830638"/>
          </a:xfrm>
          <a:prstGeom prst="rect">
            <a:avLst/>
          </a:prstGeom>
          <a:noFill/>
          <a:ln w="9525">
            <a:noFill/>
            <a:miter lim="800000"/>
            <a:headEnd/>
            <a:tailEnd/>
          </a:ln>
        </p:spPr>
      </p:pic>
      <p:sp>
        <p:nvSpPr>
          <p:cNvPr id="15368" name="Text Box 5"/>
          <p:cNvSpPr txBox="1">
            <a:spLocks noChangeArrowheads="1"/>
          </p:cNvSpPr>
          <p:nvPr/>
        </p:nvSpPr>
        <p:spPr bwMode="auto">
          <a:xfrm>
            <a:off x="228600" y="4724400"/>
            <a:ext cx="4403725" cy="1314450"/>
          </a:xfrm>
          <a:prstGeom prst="rect">
            <a:avLst/>
          </a:prstGeom>
          <a:solidFill>
            <a:schemeClr val="bg1"/>
          </a:solidFill>
          <a:ln w="9525" algn="ctr">
            <a:noFill/>
            <a:miter lim="800000"/>
            <a:headEnd/>
            <a:tailEnd/>
          </a:ln>
        </p:spPr>
        <p:txBody>
          <a:bodyPr wrap="none">
            <a:spAutoFit/>
          </a:bodyPr>
          <a:lstStyle/>
          <a:p>
            <a:pPr algn="l" eaLnBrk="1" hangingPunct="1">
              <a:buFontTx/>
              <a:buChar char="•"/>
            </a:pPr>
            <a:r>
              <a:rPr lang="en-US" sz="1600">
                <a:latin typeface="Palatino Linotype" pitchFamily="18" charset="0"/>
              </a:rPr>
              <a:t>Siberian snake type magnet</a:t>
            </a:r>
          </a:p>
          <a:p>
            <a:pPr algn="l" eaLnBrk="1" hangingPunct="1">
              <a:buFontTx/>
              <a:buChar char="•"/>
            </a:pPr>
            <a:r>
              <a:rPr lang="en-US" sz="1600">
                <a:latin typeface="Palatino Linotype" pitchFamily="18" charset="0"/>
              </a:rPr>
              <a:t>Consists of 4 layers of helix dipole to produce</a:t>
            </a:r>
          </a:p>
          <a:p>
            <a:pPr algn="l" eaLnBrk="1" hangingPunct="1"/>
            <a:r>
              <a:rPr lang="en-US" sz="1600">
                <a:latin typeface="Palatino Linotype" pitchFamily="18" charset="0"/>
              </a:rPr>
              <a:t>   tapered helical dipole fields.</a:t>
            </a:r>
          </a:p>
          <a:p>
            <a:pPr algn="l" eaLnBrk="1" hangingPunct="1">
              <a:buFontTx/>
              <a:buChar char="•"/>
            </a:pPr>
            <a:r>
              <a:rPr lang="en-US" sz="1600">
                <a:latin typeface="Palatino Linotype" pitchFamily="18" charset="0"/>
              </a:rPr>
              <a:t>Coil diameter is 1.0 m.</a:t>
            </a:r>
          </a:p>
          <a:p>
            <a:pPr algn="l" eaLnBrk="1" hangingPunct="1">
              <a:buFontTx/>
              <a:buChar char="•"/>
            </a:pPr>
            <a:r>
              <a:rPr lang="en-US" sz="1600">
                <a:latin typeface="Palatino Linotype" pitchFamily="18" charset="0"/>
              </a:rPr>
              <a:t>Maximum field is more than 10 T. </a:t>
            </a:r>
          </a:p>
        </p:txBody>
      </p:sp>
      <p:sp>
        <p:nvSpPr>
          <p:cNvPr id="15369" name="Text Box 6"/>
          <p:cNvSpPr txBox="1">
            <a:spLocks noChangeArrowheads="1"/>
          </p:cNvSpPr>
          <p:nvPr/>
        </p:nvSpPr>
        <p:spPr bwMode="auto">
          <a:xfrm>
            <a:off x="4800600" y="5029200"/>
            <a:ext cx="3357563" cy="1069975"/>
          </a:xfrm>
          <a:prstGeom prst="rect">
            <a:avLst/>
          </a:prstGeom>
          <a:solidFill>
            <a:schemeClr val="bg1"/>
          </a:solidFill>
          <a:ln w="9525" algn="ctr">
            <a:noFill/>
            <a:miter lim="800000"/>
            <a:headEnd/>
            <a:tailEnd/>
          </a:ln>
        </p:spPr>
        <p:txBody>
          <a:bodyPr wrap="none">
            <a:spAutoFit/>
          </a:bodyPr>
          <a:lstStyle/>
          <a:p>
            <a:pPr algn="l" eaLnBrk="1" hangingPunct="1">
              <a:buFontTx/>
              <a:buChar char="•"/>
            </a:pPr>
            <a:r>
              <a:rPr lang="en-US" sz="1600">
                <a:latin typeface="Palatino Linotype" pitchFamily="18" charset="0"/>
              </a:rPr>
              <a:t>Helical solenoid coil magnet</a:t>
            </a:r>
          </a:p>
          <a:p>
            <a:pPr algn="l" eaLnBrk="1" hangingPunct="1">
              <a:buFontTx/>
              <a:buChar char="•"/>
            </a:pPr>
            <a:r>
              <a:rPr lang="en-US" sz="1600">
                <a:latin typeface="Palatino Linotype" pitchFamily="18" charset="0"/>
              </a:rPr>
              <a:t>Consists of 73 single coils (no tilt).</a:t>
            </a:r>
          </a:p>
          <a:p>
            <a:pPr algn="l" eaLnBrk="1" hangingPunct="1">
              <a:buFontTx/>
              <a:buChar char="•"/>
            </a:pPr>
            <a:r>
              <a:rPr lang="en-US" sz="1600">
                <a:latin typeface="Palatino Linotype" pitchFamily="18" charset="0"/>
              </a:rPr>
              <a:t>Maximum field is 5 T </a:t>
            </a:r>
          </a:p>
          <a:p>
            <a:pPr algn="l" eaLnBrk="1" hangingPunct="1">
              <a:buFontTx/>
              <a:buChar char="•"/>
            </a:pPr>
            <a:r>
              <a:rPr lang="en-US" sz="1600">
                <a:latin typeface="Palatino Linotype" pitchFamily="18" charset="0"/>
              </a:rPr>
              <a:t>Coil diameter is 0.5 m. </a:t>
            </a:r>
          </a:p>
        </p:txBody>
      </p:sp>
      <p:sp>
        <p:nvSpPr>
          <p:cNvPr id="15370" name="Text Box 7"/>
          <p:cNvSpPr txBox="1">
            <a:spLocks noChangeArrowheads="1"/>
          </p:cNvSpPr>
          <p:nvPr/>
        </p:nvSpPr>
        <p:spPr bwMode="auto">
          <a:xfrm>
            <a:off x="169863" y="3803650"/>
            <a:ext cx="2176462" cy="641350"/>
          </a:xfrm>
          <a:prstGeom prst="rect">
            <a:avLst/>
          </a:prstGeom>
          <a:noFill/>
          <a:ln w="9525" algn="ctr">
            <a:noFill/>
            <a:miter lim="800000"/>
            <a:headEnd/>
            <a:tailEnd/>
          </a:ln>
        </p:spPr>
        <p:txBody>
          <a:bodyPr wrap="none">
            <a:spAutoFit/>
          </a:bodyPr>
          <a:lstStyle/>
          <a:p>
            <a:pPr eaLnBrk="1" hangingPunct="1"/>
            <a:r>
              <a:rPr lang="en-US" b="1">
                <a:latin typeface="Palatino Linotype" pitchFamily="18" charset="0"/>
              </a:rPr>
              <a:t>Large bore channel</a:t>
            </a:r>
          </a:p>
          <a:p>
            <a:pPr eaLnBrk="1" hangingPunct="1"/>
            <a:r>
              <a:rPr lang="en-US" b="1">
                <a:latin typeface="Palatino Linotype" pitchFamily="18" charset="0"/>
              </a:rPr>
              <a:t>(conventional)</a:t>
            </a:r>
          </a:p>
        </p:txBody>
      </p:sp>
      <p:sp>
        <p:nvSpPr>
          <p:cNvPr id="15371" name="Text Box 8"/>
          <p:cNvSpPr txBox="1">
            <a:spLocks noChangeArrowheads="1"/>
          </p:cNvSpPr>
          <p:nvPr/>
        </p:nvSpPr>
        <p:spPr bwMode="auto">
          <a:xfrm>
            <a:off x="6316663" y="3830638"/>
            <a:ext cx="2203450" cy="641350"/>
          </a:xfrm>
          <a:prstGeom prst="rect">
            <a:avLst/>
          </a:prstGeom>
          <a:noFill/>
          <a:ln w="9525" algn="ctr">
            <a:noFill/>
            <a:miter lim="800000"/>
            <a:headEnd/>
            <a:tailEnd/>
          </a:ln>
        </p:spPr>
        <p:txBody>
          <a:bodyPr wrap="none">
            <a:spAutoFit/>
          </a:bodyPr>
          <a:lstStyle/>
          <a:p>
            <a:pPr eaLnBrk="1" hangingPunct="1"/>
            <a:r>
              <a:rPr lang="en-US" b="1">
                <a:latin typeface="Palatino Linotype" pitchFamily="18" charset="0"/>
              </a:rPr>
              <a:t>Small bore channel</a:t>
            </a:r>
          </a:p>
          <a:p>
            <a:pPr eaLnBrk="1" hangingPunct="1"/>
            <a:r>
              <a:rPr lang="en-US" b="1">
                <a:latin typeface="Palatino Linotype" pitchFamily="18" charset="0"/>
              </a:rPr>
              <a:t>(helical solenoid)</a:t>
            </a:r>
          </a:p>
        </p:txBody>
      </p:sp>
      <p:pic>
        <p:nvPicPr>
          <p:cNvPr id="15372" name="Picture 10" descr="FermiLogo_blue-sml"/>
          <p:cNvPicPr>
            <a:picLocks noChangeAspect="1" noChangeArrowheads="1"/>
          </p:cNvPicPr>
          <p:nvPr/>
        </p:nvPicPr>
        <p:blipFill>
          <a:blip r:embed="rId5"/>
          <a:srcRect/>
          <a:stretch>
            <a:fillRect/>
          </a:stretch>
        </p:blipFill>
        <p:spPr bwMode="auto">
          <a:xfrm>
            <a:off x="7772400" y="152400"/>
            <a:ext cx="1143000" cy="219075"/>
          </a:xfrm>
          <a:prstGeom prst="rect">
            <a:avLst/>
          </a:prstGeom>
          <a:noFill/>
          <a:ln w="9525">
            <a:noFill/>
            <a:miter lim="800000"/>
            <a:headEnd/>
            <a:tailEnd/>
          </a:ln>
        </p:spPr>
      </p:pic>
      <p:sp>
        <p:nvSpPr>
          <p:cNvPr id="15373" name="Text Box 11"/>
          <p:cNvSpPr txBox="1">
            <a:spLocks noChangeArrowheads="1"/>
          </p:cNvSpPr>
          <p:nvPr/>
        </p:nvSpPr>
        <p:spPr bwMode="auto">
          <a:xfrm>
            <a:off x="4038600" y="1295400"/>
            <a:ext cx="4800600" cy="400110"/>
          </a:xfrm>
          <a:prstGeom prst="rect">
            <a:avLst/>
          </a:prstGeom>
          <a:solidFill>
            <a:schemeClr val="bg1"/>
          </a:solidFill>
          <a:ln w="9525">
            <a:noFill/>
            <a:miter lim="800000"/>
            <a:headEnd/>
            <a:tailEnd/>
          </a:ln>
        </p:spPr>
        <p:txBody>
          <a:bodyPr wrap="square">
            <a:spAutoFit/>
          </a:bodyPr>
          <a:lstStyle/>
          <a:p>
            <a:pPr eaLnBrk="1" hangingPunct="1"/>
            <a:r>
              <a:rPr lang="en-US" dirty="0">
                <a:latin typeface="Palatino Linotype" pitchFamily="18" charset="0"/>
              </a:rPr>
              <a:t>Great new </a:t>
            </a:r>
            <a:r>
              <a:rPr lang="en-US" dirty="0" smtClean="0">
                <a:latin typeface="Palatino Linotype" pitchFamily="18" charset="0"/>
              </a:rPr>
              <a:t>Kashikhin-Yonehara innovation</a:t>
            </a:r>
            <a:r>
              <a:rPr lang="en-US" dirty="0">
                <a:latin typeface="Palatino Linotype" pitchFamily="18" charset="0"/>
              </a:rPr>
              <a:t>!  </a:t>
            </a:r>
            <a:endParaRPr lang="en-US" sz="2000" b="1" dirty="0">
              <a:solidFill>
                <a:srgbClr val="FF6600"/>
              </a:solidFill>
              <a:latin typeface="Palatino Linotype" pitchFamily="18" charset="0"/>
            </a:endParaRPr>
          </a:p>
        </p:txBody>
      </p:sp>
      <p:grpSp>
        <p:nvGrpSpPr>
          <p:cNvPr id="15374" name="Group 12"/>
          <p:cNvGrpSpPr>
            <a:grpSpLocks/>
          </p:cNvGrpSpPr>
          <p:nvPr/>
        </p:nvGrpSpPr>
        <p:grpSpPr bwMode="auto">
          <a:xfrm>
            <a:off x="0" y="0"/>
            <a:ext cx="1905000" cy="838200"/>
            <a:chOff x="3840" y="3216"/>
            <a:chExt cx="1440" cy="624"/>
          </a:xfrm>
        </p:grpSpPr>
        <p:grpSp>
          <p:nvGrpSpPr>
            <p:cNvPr id="15375" name="Group 13"/>
            <p:cNvGrpSpPr>
              <a:grpSpLocks/>
            </p:cNvGrpSpPr>
            <p:nvPr/>
          </p:nvGrpSpPr>
          <p:grpSpPr bwMode="auto">
            <a:xfrm>
              <a:off x="3840" y="3216"/>
              <a:ext cx="336" cy="624"/>
              <a:chOff x="1152" y="288"/>
              <a:chExt cx="960" cy="1872"/>
            </a:xfrm>
          </p:grpSpPr>
          <p:sp>
            <p:nvSpPr>
              <p:cNvPr id="15377" name="Oval 14"/>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5378" name="Oval 15"/>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5379" name="Rectangle 16"/>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5380" name="WordArt 17"/>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5376" name="Text Box 18"/>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4"/>
          <p:cNvSpPr>
            <a:spLocks noGrp="1"/>
          </p:cNvSpPr>
          <p:nvPr>
            <p:ph type="dt" sz="quarter" idx="10"/>
          </p:nvPr>
        </p:nvSpPr>
        <p:spPr/>
        <p:txBody>
          <a:bodyPr/>
          <a:lstStyle/>
          <a:p>
            <a:pPr>
              <a:defRPr/>
            </a:pPr>
            <a:r>
              <a:rPr lang="en-US" smtClean="0"/>
              <a:t>Rol - Feb. 3, 2009</a:t>
            </a:r>
            <a:endParaRPr lang="en-US"/>
          </a:p>
        </p:txBody>
      </p:sp>
      <p:sp>
        <p:nvSpPr>
          <p:cNvPr id="14" name="Footer Placeholder 5"/>
          <p:cNvSpPr>
            <a:spLocks noGrp="1"/>
          </p:cNvSpPr>
          <p:nvPr>
            <p:ph type="ftr" sz="quarter" idx="11"/>
          </p:nvPr>
        </p:nvSpPr>
        <p:spPr/>
        <p:txBody>
          <a:bodyPr/>
          <a:lstStyle/>
          <a:p>
            <a:pPr>
              <a:defRPr/>
            </a:pPr>
            <a:r>
              <a:rPr lang="en-US"/>
              <a:t>AAC Meeting</a:t>
            </a:r>
          </a:p>
        </p:txBody>
      </p:sp>
      <p:sp>
        <p:nvSpPr>
          <p:cNvPr id="15" name="Slide Number Placeholder 6"/>
          <p:cNvSpPr>
            <a:spLocks noGrp="1"/>
          </p:cNvSpPr>
          <p:nvPr>
            <p:ph type="sldNum" sz="quarter" idx="12"/>
          </p:nvPr>
        </p:nvSpPr>
        <p:spPr/>
        <p:txBody>
          <a:bodyPr/>
          <a:lstStyle/>
          <a:p>
            <a:pPr>
              <a:defRPr/>
            </a:pPr>
            <a:fld id="{C4CD1EC8-1A59-4A3F-BD6A-2E729C7CB896}" type="slidenum">
              <a:rPr lang="en-US"/>
              <a:pPr>
                <a:defRPr/>
              </a:pPr>
              <a:t>11</a:t>
            </a:fld>
            <a:endParaRPr lang="en-US" dirty="0"/>
          </a:p>
        </p:txBody>
      </p:sp>
      <p:sp>
        <p:nvSpPr>
          <p:cNvPr id="904194" name="Rectangle 2"/>
          <p:cNvSpPr>
            <a:spLocks noGrp="1" noChangeArrowheads="1"/>
          </p:cNvSpPr>
          <p:nvPr>
            <p:ph type="title"/>
          </p:nvPr>
        </p:nvSpPr>
        <p:spPr>
          <a:xfrm>
            <a:off x="0" y="457200"/>
            <a:ext cx="9144000" cy="1139825"/>
          </a:xfrm>
        </p:spPr>
        <p:txBody>
          <a:bodyPr/>
          <a:lstStyle/>
          <a:p>
            <a:pPr eaLnBrk="1" hangingPunct="1">
              <a:defRPr/>
            </a:pPr>
            <a:r>
              <a:rPr lang="en-US" sz="2400" b="1" smtClean="0">
                <a:solidFill>
                  <a:srgbClr val="FFFF00"/>
                </a:solidFill>
                <a:latin typeface="Verdana" pitchFamily="34" charset="0"/>
              </a:rPr>
              <a:t>6-Dimensional Cooling in a Continuous Absorber </a:t>
            </a:r>
            <a:br>
              <a:rPr lang="en-US" sz="2400" b="1" smtClean="0">
                <a:solidFill>
                  <a:srgbClr val="FFFF00"/>
                </a:solidFill>
                <a:latin typeface="Verdana" pitchFamily="34" charset="0"/>
              </a:rPr>
            </a:br>
            <a:endParaRPr lang="en-US" sz="2400" smtClean="0">
              <a:solidFill>
                <a:srgbClr val="FFFF00"/>
              </a:solidFill>
              <a:latin typeface="Verdana" pitchFamily="34" charset="0"/>
            </a:endParaRPr>
          </a:p>
        </p:txBody>
      </p:sp>
      <p:sp>
        <p:nvSpPr>
          <p:cNvPr id="904195" name="Rectangle 3"/>
          <p:cNvSpPr>
            <a:spLocks noGrp="1" noChangeArrowheads="1"/>
          </p:cNvSpPr>
          <p:nvPr>
            <p:ph type="body" sz="half" idx="1"/>
          </p:nvPr>
        </p:nvSpPr>
        <p:spPr>
          <a:xfrm>
            <a:off x="381000" y="1219200"/>
            <a:ext cx="8382000" cy="2438400"/>
          </a:xfrm>
        </p:spPr>
        <p:txBody>
          <a:bodyPr/>
          <a:lstStyle/>
          <a:p>
            <a:pPr eaLnBrk="1" hangingPunct="1">
              <a:defRPr/>
            </a:pPr>
            <a:r>
              <a:rPr lang="en-US" sz="1800" dirty="0" smtClean="0">
                <a:solidFill>
                  <a:srgbClr val="FFFF00"/>
                </a:solidFill>
              </a:rPr>
              <a:t>Helical cooling channel (HCC)</a:t>
            </a:r>
          </a:p>
          <a:p>
            <a:pPr lvl="1" eaLnBrk="1" hangingPunct="1">
              <a:defRPr/>
            </a:pPr>
            <a:r>
              <a:rPr lang="en-US" sz="1800" dirty="0" smtClean="0">
                <a:solidFill>
                  <a:srgbClr val="FFFF00"/>
                </a:solidFill>
              </a:rPr>
              <a:t>Continuous absorber for emittance exchange</a:t>
            </a:r>
            <a:r>
              <a:rPr lang="en-US" sz="1600" dirty="0" smtClean="0">
                <a:solidFill>
                  <a:srgbClr val="FFFF00"/>
                </a:solidFill>
              </a:rPr>
              <a:t> </a:t>
            </a:r>
          </a:p>
          <a:p>
            <a:pPr lvl="1" eaLnBrk="1" hangingPunct="1">
              <a:defRPr/>
            </a:pPr>
            <a:r>
              <a:rPr lang="en-US" sz="1800" dirty="0" err="1" smtClean="0">
                <a:solidFill>
                  <a:srgbClr val="FFFF00"/>
                </a:solidFill>
              </a:rPr>
              <a:t>Solenoidal</a:t>
            </a:r>
            <a:r>
              <a:rPr lang="en-US" sz="1800" dirty="0" smtClean="0">
                <a:solidFill>
                  <a:srgbClr val="FFFF00"/>
                </a:solidFill>
              </a:rPr>
              <a:t>, transverse helical dipole and </a:t>
            </a:r>
            <a:r>
              <a:rPr lang="en-US" sz="1800" dirty="0" err="1" smtClean="0">
                <a:solidFill>
                  <a:srgbClr val="FFFF00"/>
                </a:solidFill>
              </a:rPr>
              <a:t>quadrupole</a:t>
            </a:r>
            <a:r>
              <a:rPr lang="en-US" sz="1800" dirty="0" smtClean="0">
                <a:solidFill>
                  <a:srgbClr val="FFFF00"/>
                </a:solidFill>
              </a:rPr>
              <a:t> fields</a:t>
            </a:r>
          </a:p>
          <a:p>
            <a:pPr lvl="1" eaLnBrk="1" hangingPunct="1">
              <a:defRPr/>
            </a:pPr>
            <a:r>
              <a:rPr lang="en-US" sz="1800" dirty="0" smtClean="0">
                <a:solidFill>
                  <a:srgbClr val="FFFF00"/>
                </a:solidFill>
              </a:rPr>
              <a:t>Helical dipoles known from Siberian Snakes</a:t>
            </a:r>
          </a:p>
          <a:p>
            <a:pPr lvl="1" eaLnBrk="1" hangingPunct="1">
              <a:defRPr/>
            </a:pPr>
            <a:r>
              <a:rPr lang="en-US" sz="1800" dirty="0" smtClean="0">
                <a:solidFill>
                  <a:srgbClr val="FFFF00"/>
                </a:solidFill>
                <a:cs typeface="Times New Roman" pitchFamily="18" charset="0"/>
              </a:rPr>
              <a:t>z- and time-independent Hamiltonian</a:t>
            </a:r>
          </a:p>
          <a:p>
            <a:pPr lvl="1" eaLnBrk="1" hangingPunct="1">
              <a:defRPr/>
            </a:pPr>
            <a:r>
              <a:rPr lang="en-US" sz="1800" dirty="0" err="1" smtClean="0">
                <a:solidFill>
                  <a:srgbClr val="FFFF00"/>
                </a:solidFill>
              </a:rPr>
              <a:t>Derbenev</a:t>
            </a:r>
            <a:r>
              <a:rPr lang="en-US" sz="1800" dirty="0" smtClean="0">
                <a:solidFill>
                  <a:srgbClr val="FFFF00"/>
                </a:solidFill>
              </a:rPr>
              <a:t> &amp; Johnson, </a:t>
            </a:r>
            <a:r>
              <a:rPr lang="en-US" sz="1800" u="heavy" dirty="0" smtClean="0">
                <a:solidFill>
                  <a:srgbClr val="FFFF00"/>
                </a:solidFill>
              </a:rPr>
              <a:t>Theory of HCC</a:t>
            </a:r>
            <a:r>
              <a:rPr lang="en-US" sz="1800" dirty="0" smtClean="0">
                <a:solidFill>
                  <a:srgbClr val="FFFF00"/>
                </a:solidFill>
              </a:rPr>
              <a:t>, April/05 PRST-AB</a:t>
            </a:r>
          </a:p>
          <a:p>
            <a:pPr lvl="2" eaLnBrk="1" hangingPunct="1">
              <a:defRPr/>
            </a:pPr>
            <a:r>
              <a:rPr lang="en-US" sz="1400" dirty="0" smtClean="0"/>
              <a:t>http://www.muonsinc.com/reports/PRSTAB-HCCtheory.pdf</a:t>
            </a:r>
          </a:p>
        </p:txBody>
      </p:sp>
      <p:pic>
        <p:nvPicPr>
          <p:cNvPr id="3080" name="Picture 4" descr="beautyshot_2"/>
          <p:cNvPicPr>
            <a:picLocks noChangeAspect="1" noChangeArrowheads="1"/>
          </p:cNvPicPr>
          <p:nvPr/>
        </p:nvPicPr>
        <p:blipFill>
          <a:blip r:embed="rId4"/>
          <a:srcRect l="5882" t="31374" r="9804" b="45097"/>
          <a:stretch>
            <a:fillRect/>
          </a:stretch>
        </p:blipFill>
        <p:spPr bwMode="auto">
          <a:xfrm>
            <a:off x="0" y="3657600"/>
            <a:ext cx="6553200" cy="2590800"/>
          </a:xfrm>
          <a:prstGeom prst="rect">
            <a:avLst/>
          </a:prstGeom>
          <a:noFill/>
          <a:ln w="9525">
            <a:noFill/>
            <a:miter lim="800000"/>
            <a:headEnd/>
            <a:tailEnd/>
          </a:ln>
        </p:spPr>
      </p:pic>
      <p:graphicFrame>
        <p:nvGraphicFramePr>
          <p:cNvPr id="3074" name="Object 5"/>
          <p:cNvGraphicFramePr>
            <a:graphicFrameLocks noChangeAspect="1"/>
          </p:cNvGraphicFramePr>
          <p:nvPr>
            <p:ph sz="half" idx="2"/>
          </p:nvPr>
        </p:nvGraphicFramePr>
        <p:xfrm>
          <a:off x="6705600" y="4046538"/>
          <a:ext cx="2438400" cy="1765300"/>
        </p:xfrm>
        <a:graphic>
          <a:graphicData uri="http://schemas.openxmlformats.org/presentationml/2006/ole">
            <p:oleObj spid="_x0000_s3074" r:id="rId5" imgW="4334256" imgH="3144012" progId="Word.Picture.8">
              <p:embed/>
            </p:oleObj>
          </a:graphicData>
        </a:graphic>
      </p:graphicFrame>
      <p:grpSp>
        <p:nvGrpSpPr>
          <p:cNvPr id="3081" name="Group 6"/>
          <p:cNvGrpSpPr>
            <a:grpSpLocks/>
          </p:cNvGrpSpPr>
          <p:nvPr/>
        </p:nvGrpSpPr>
        <p:grpSpPr bwMode="auto">
          <a:xfrm>
            <a:off x="0" y="0"/>
            <a:ext cx="1905000" cy="838200"/>
            <a:chOff x="3840" y="3216"/>
            <a:chExt cx="1440" cy="624"/>
          </a:xfrm>
        </p:grpSpPr>
        <p:grpSp>
          <p:nvGrpSpPr>
            <p:cNvPr id="3082" name="Group 7"/>
            <p:cNvGrpSpPr>
              <a:grpSpLocks/>
            </p:cNvGrpSpPr>
            <p:nvPr/>
          </p:nvGrpSpPr>
          <p:grpSpPr bwMode="auto">
            <a:xfrm>
              <a:off x="3840" y="3216"/>
              <a:ext cx="336" cy="624"/>
              <a:chOff x="1152" y="288"/>
              <a:chExt cx="960" cy="1872"/>
            </a:xfrm>
          </p:grpSpPr>
          <p:sp>
            <p:nvSpPr>
              <p:cNvPr id="3084" name="Oval 8"/>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3085" name="Oval 9"/>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3086" name="Rectangle 10"/>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3087" name="WordArt 11"/>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3083" name="Text Box 12"/>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quarter" idx="10"/>
          </p:nvPr>
        </p:nvSpPr>
        <p:spPr/>
        <p:txBody>
          <a:bodyPr/>
          <a:lstStyle/>
          <a:p>
            <a:pPr>
              <a:defRPr/>
            </a:pPr>
            <a:r>
              <a:rPr lang="en-US" smtClean="0"/>
              <a:t>Rol - Feb. 3, 2009</a:t>
            </a:r>
            <a:endParaRPr lang="en-US"/>
          </a:p>
        </p:txBody>
      </p:sp>
      <p:sp>
        <p:nvSpPr>
          <p:cNvPr id="22" name="Footer Placeholder 4"/>
          <p:cNvSpPr>
            <a:spLocks noGrp="1"/>
          </p:cNvSpPr>
          <p:nvPr>
            <p:ph type="ftr" sz="quarter" idx="11"/>
          </p:nvPr>
        </p:nvSpPr>
        <p:spPr/>
        <p:txBody>
          <a:bodyPr/>
          <a:lstStyle/>
          <a:p>
            <a:pPr>
              <a:defRPr/>
            </a:pPr>
            <a:r>
              <a:rPr lang="en-US"/>
              <a:t>AAC Meeting</a:t>
            </a:r>
          </a:p>
        </p:txBody>
      </p:sp>
      <p:sp>
        <p:nvSpPr>
          <p:cNvPr id="23" name="Slide Number Placeholder 5"/>
          <p:cNvSpPr>
            <a:spLocks noGrp="1"/>
          </p:cNvSpPr>
          <p:nvPr>
            <p:ph type="sldNum" sz="quarter" idx="12"/>
          </p:nvPr>
        </p:nvSpPr>
        <p:spPr/>
        <p:txBody>
          <a:bodyPr/>
          <a:lstStyle/>
          <a:p>
            <a:pPr>
              <a:defRPr/>
            </a:pPr>
            <a:fld id="{DCF43FB8-C94D-4E5E-98CD-D037E137CC3F}" type="slidenum">
              <a:rPr lang="en-US"/>
              <a:pPr>
                <a:defRPr/>
              </a:pPr>
              <a:t>12</a:t>
            </a:fld>
            <a:endParaRPr lang="en-US"/>
          </a:p>
        </p:txBody>
      </p:sp>
      <p:sp>
        <p:nvSpPr>
          <p:cNvPr id="800770" name="Rectangle 2"/>
          <p:cNvSpPr>
            <a:spLocks noGrp="1" noChangeArrowheads="1"/>
          </p:cNvSpPr>
          <p:nvPr>
            <p:ph type="title"/>
          </p:nvPr>
        </p:nvSpPr>
        <p:spPr>
          <a:xfrm>
            <a:off x="457200" y="0"/>
            <a:ext cx="8229600" cy="1447800"/>
          </a:xfrm>
        </p:spPr>
        <p:txBody>
          <a:bodyPr/>
          <a:lstStyle/>
          <a:p>
            <a:pPr eaLnBrk="1" hangingPunct="1">
              <a:defRPr/>
            </a:pPr>
            <a:r>
              <a:rPr lang="en-US" sz="4000" i="1" smtClean="0">
                <a:solidFill>
                  <a:srgbClr val="FFFF00"/>
                </a:solidFill>
              </a:rPr>
              <a:t>Particle Motion in a Helical Magnet</a:t>
            </a:r>
          </a:p>
        </p:txBody>
      </p:sp>
      <p:sp>
        <p:nvSpPr>
          <p:cNvPr id="4104" name="Text Box 3"/>
          <p:cNvSpPr txBox="1">
            <a:spLocks noChangeArrowheads="1"/>
          </p:cNvSpPr>
          <p:nvPr/>
        </p:nvSpPr>
        <p:spPr bwMode="auto">
          <a:xfrm>
            <a:off x="6477000" y="2514600"/>
            <a:ext cx="1976438" cy="304800"/>
          </a:xfrm>
          <a:prstGeom prst="rect">
            <a:avLst/>
          </a:prstGeom>
          <a:solidFill>
            <a:schemeClr val="tx1">
              <a:alpha val="50195"/>
            </a:schemeClr>
          </a:solidFill>
          <a:ln w="9525">
            <a:noFill/>
            <a:miter lim="800000"/>
            <a:headEnd/>
            <a:tailEnd/>
          </a:ln>
        </p:spPr>
        <p:txBody>
          <a:bodyPr wrap="none">
            <a:spAutoFit/>
          </a:bodyPr>
          <a:lstStyle/>
          <a:p>
            <a:pPr algn="l" eaLnBrk="1" hangingPunct="1"/>
            <a:r>
              <a:rPr lang="en-US" sz="1400" b="1">
                <a:solidFill>
                  <a:srgbClr val="0000FF"/>
                </a:solidFill>
                <a:ea typeface="ＭＳ Ｐゴシック" pitchFamily="50" charset="-128"/>
              </a:rPr>
              <a:t>Blue: Beam envelope</a:t>
            </a:r>
          </a:p>
        </p:txBody>
      </p:sp>
      <p:pic>
        <p:nvPicPr>
          <p:cNvPr id="4105" name="Picture 4" descr="rev_sep14_04"/>
          <p:cNvPicPr>
            <a:picLocks noChangeAspect="1" noChangeArrowheads="1"/>
          </p:cNvPicPr>
          <p:nvPr/>
        </p:nvPicPr>
        <p:blipFill>
          <a:blip r:embed="rId4"/>
          <a:srcRect/>
          <a:stretch>
            <a:fillRect/>
          </a:stretch>
        </p:blipFill>
        <p:spPr bwMode="auto">
          <a:xfrm>
            <a:off x="228600" y="1676400"/>
            <a:ext cx="6019800" cy="3214688"/>
          </a:xfrm>
          <a:prstGeom prst="rect">
            <a:avLst/>
          </a:prstGeom>
          <a:noFill/>
          <a:ln w="9525">
            <a:noFill/>
            <a:miter lim="800000"/>
            <a:headEnd/>
            <a:tailEnd/>
          </a:ln>
        </p:spPr>
      </p:pic>
      <p:graphicFrame>
        <p:nvGraphicFramePr>
          <p:cNvPr id="4098" name="Object 5"/>
          <p:cNvGraphicFramePr>
            <a:graphicFrameLocks noChangeAspect="1"/>
          </p:cNvGraphicFramePr>
          <p:nvPr/>
        </p:nvGraphicFramePr>
        <p:xfrm>
          <a:off x="4572000" y="4191000"/>
          <a:ext cx="1447800" cy="706438"/>
        </p:xfrm>
        <a:graphic>
          <a:graphicData uri="http://schemas.openxmlformats.org/presentationml/2006/ole">
            <p:oleObj spid="_x0000_s4098" name="Equation" r:id="rId5" imgW="901440" imgH="457200" progId="Equation.DSMT4">
              <p:embed/>
            </p:oleObj>
          </a:graphicData>
        </a:graphic>
      </p:graphicFrame>
      <p:sp>
        <p:nvSpPr>
          <p:cNvPr id="4106" name="Text Box 6"/>
          <p:cNvSpPr txBox="1">
            <a:spLocks noChangeArrowheads="1"/>
          </p:cNvSpPr>
          <p:nvPr/>
        </p:nvSpPr>
        <p:spPr bwMode="auto">
          <a:xfrm>
            <a:off x="6477000" y="2209800"/>
            <a:ext cx="1981200" cy="304800"/>
          </a:xfrm>
          <a:prstGeom prst="rect">
            <a:avLst/>
          </a:prstGeom>
          <a:solidFill>
            <a:schemeClr val="tx2">
              <a:alpha val="50195"/>
            </a:schemeClr>
          </a:solidFill>
          <a:ln w="9525">
            <a:noFill/>
            <a:miter lim="800000"/>
            <a:headEnd/>
            <a:tailEnd/>
          </a:ln>
        </p:spPr>
        <p:txBody>
          <a:bodyPr>
            <a:spAutoFit/>
          </a:bodyPr>
          <a:lstStyle/>
          <a:p>
            <a:pPr algn="l" eaLnBrk="1" hangingPunct="1"/>
            <a:r>
              <a:rPr lang="en-US" sz="1400" b="1">
                <a:solidFill>
                  <a:srgbClr val="FF0000"/>
                </a:solidFill>
                <a:ea typeface="ＭＳ Ｐゴシック" pitchFamily="50" charset="-128"/>
              </a:rPr>
              <a:t>Red: Reference orbit</a:t>
            </a:r>
          </a:p>
        </p:txBody>
      </p:sp>
      <p:sp>
        <p:nvSpPr>
          <p:cNvPr id="4107" name="Text Box 7"/>
          <p:cNvSpPr txBox="1">
            <a:spLocks noChangeArrowheads="1"/>
          </p:cNvSpPr>
          <p:nvPr/>
        </p:nvSpPr>
        <p:spPr bwMode="auto">
          <a:xfrm rot="300000">
            <a:off x="1104900" y="2781300"/>
            <a:ext cx="1414463" cy="304800"/>
          </a:xfrm>
          <a:prstGeom prst="rect">
            <a:avLst/>
          </a:prstGeom>
          <a:noFill/>
          <a:ln w="9525">
            <a:noFill/>
            <a:miter lim="800000"/>
            <a:headEnd/>
            <a:tailEnd/>
          </a:ln>
        </p:spPr>
        <p:txBody>
          <a:bodyPr wrap="none">
            <a:spAutoFit/>
          </a:bodyPr>
          <a:lstStyle/>
          <a:p>
            <a:pPr algn="l" eaLnBrk="1" hangingPunct="1"/>
            <a:r>
              <a:rPr lang="en-US" sz="1400" b="1">
                <a:solidFill>
                  <a:srgbClr val="FF00FF"/>
                </a:solidFill>
                <a:ea typeface="ＭＳ Ｐゴシック" pitchFamily="50" charset="-128"/>
              </a:rPr>
              <a:t>Magnet Center</a:t>
            </a:r>
          </a:p>
        </p:txBody>
      </p:sp>
      <p:sp>
        <p:nvSpPr>
          <p:cNvPr id="4108" name="Text Box 16"/>
          <p:cNvSpPr txBox="1">
            <a:spLocks noChangeArrowheads="1"/>
          </p:cNvSpPr>
          <p:nvPr/>
        </p:nvSpPr>
        <p:spPr bwMode="auto">
          <a:xfrm>
            <a:off x="2590800" y="1066800"/>
            <a:ext cx="5875338" cy="641350"/>
          </a:xfrm>
          <a:prstGeom prst="rect">
            <a:avLst/>
          </a:prstGeom>
          <a:noFill/>
          <a:ln w="9525">
            <a:noFill/>
            <a:miter lim="800000"/>
            <a:headEnd/>
            <a:tailEnd/>
          </a:ln>
        </p:spPr>
        <p:txBody>
          <a:bodyPr wrap="none">
            <a:spAutoFit/>
          </a:bodyPr>
          <a:lstStyle/>
          <a:p>
            <a:pPr algn="l" eaLnBrk="1" hangingPunct="1"/>
            <a:r>
              <a:rPr lang="en-US" i="1">
                <a:latin typeface="Palatino Linotype" pitchFamily="18" charset="0"/>
              </a:rPr>
              <a:t>Combined function magnet (invisible in this picture)</a:t>
            </a:r>
          </a:p>
          <a:p>
            <a:pPr algn="l" eaLnBrk="1" hangingPunct="1"/>
            <a:r>
              <a:rPr lang="en-US">
                <a:latin typeface="Palatino Linotype" pitchFamily="18" charset="0"/>
              </a:rPr>
              <a:t>	Solenoid + Helical dipole + Helical Quadrupole</a:t>
            </a:r>
          </a:p>
        </p:txBody>
      </p:sp>
      <p:sp>
        <p:nvSpPr>
          <p:cNvPr id="4109" name="Text Box 17"/>
          <p:cNvSpPr txBox="1">
            <a:spLocks noChangeArrowheads="1"/>
          </p:cNvSpPr>
          <p:nvPr/>
        </p:nvSpPr>
        <p:spPr bwMode="auto">
          <a:xfrm>
            <a:off x="6248400" y="3124200"/>
            <a:ext cx="2895600" cy="1155700"/>
          </a:xfrm>
          <a:prstGeom prst="rect">
            <a:avLst/>
          </a:prstGeom>
          <a:noFill/>
          <a:ln w="9525">
            <a:noFill/>
            <a:miter lim="800000"/>
            <a:headEnd/>
            <a:tailEnd/>
          </a:ln>
        </p:spPr>
        <p:txBody>
          <a:bodyPr>
            <a:spAutoFit/>
          </a:bodyPr>
          <a:lstStyle/>
          <a:p>
            <a:pPr algn="l" eaLnBrk="1" hangingPunct="1"/>
            <a:r>
              <a:rPr lang="en-US" sz="1400" b="1">
                <a:latin typeface="Palatino Linotype" pitchFamily="18" charset="0"/>
              </a:rPr>
              <a:t>Dispersive component makes longer path length for higher momentum particles and shorter path length for lower momentum particles.</a:t>
            </a:r>
          </a:p>
        </p:txBody>
      </p:sp>
      <p:grpSp>
        <p:nvGrpSpPr>
          <p:cNvPr id="4110" name="Group 20"/>
          <p:cNvGrpSpPr>
            <a:grpSpLocks/>
          </p:cNvGrpSpPr>
          <p:nvPr/>
        </p:nvGrpSpPr>
        <p:grpSpPr bwMode="auto">
          <a:xfrm>
            <a:off x="0" y="0"/>
            <a:ext cx="1905000" cy="838200"/>
            <a:chOff x="3840" y="3216"/>
            <a:chExt cx="1440" cy="624"/>
          </a:xfrm>
        </p:grpSpPr>
        <p:grpSp>
          <p:nvGrpSpPr>
            <p:cNvPr id="4114" name="Group 21"/>
            <p:cNvGrpSpPr>
              <a:grpSpLocks/>
            </p:cNvGrpSpPr>
            <p:nvPr/>
          </p:nvGrpSpPr>
          <p:grpSpPr bwMode="auto">
            <a:xfrm>
              <a:off x="3840" y="3216"/>
              <a:ext cx="336" cy="624"/>
              <a:chOff x="1152" y="288"/>
              <a:chExt cx="960" cy="1872"/>
            </a:xfrm>
          </p:grpSpPr>
          <p:sp>
            <p:nvSpPr>
              <p:cNvPr id="4116" name="Oval 22"/>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4117" name="Oval 23"/>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4118" name="Rectangle 24"/>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4119" name="WordArt 25"/>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4115" name="Text Box 26"/>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
        <p:nvSpPr>
          <p:cNvPr id="4111" name="Rectangle 28"/>
          <p:cNvSpPr>
            <a:spLocks noChangeArrowheads="1"/>
          </p:cNvSpPr>
          <p:nvPr/>
        </p:nvSpPr>
        <p:spPr bwMode="auto">
          <a:xfrm>
            <a:off x="0" y="3124200"/>
            <a:ext cx="9144000" cy="0"/>
          </a:xfrm>
          <a:prstGeom prst="rect">
            <a:avLst/>
          </a:prstGeom>
          <a:noFill/>
          <a:ln w="9525">
            <a:noFill/>
            <a:miter lim="800000"/>
            <a:headEnd/>
            <a:tailEnd/>
          </a:ln>
        </p:spPr>
        <p:txBody>
          <a:bodyPr wrap="none" anchor="ctr">
            <a:spAutoFit/>
          </a:bodyPr>
          <a:lstStyle/>
          <a:p>
            <a:endParaRPr lang="en-US"/>
          </a:p>
        </p:txBody>
      </p:sp>
      <p:sp>
        <p:nvSpPr>
          <p:cNvPr id="4112" name="Text Box 29"/>
          <p:cNvSpPr txBox="1">
            <a:spLocks noChangeArrowheads="1"/>
          </p:cNvSpPr>
          <p:nvPr/>
        </p:nvSpPr>
        <p:spPr bwMode="auto">
          <a:xfrm>
            <a:off x="228600" y="4800600"/>
            <a:ext cx="3505200" cy="1192213"/>
          </a:xfrm>
          <a:prstGeom prst="rect">
            <a:avLst/>
          </a:prstGeom>
          <a:solidFill>
            <a:schemeClr val="tx1"/>
          </a:solidFill>
          <a:ln w="9525">
            <a:noFill/>
            <a:miter lim="800000"/>
            <a:headEnd/>
            <a:tailEnd/>
          </a:ln>
        </p:spPr>
        <p:txBody>
          <a:bodyPr>
            <a:spAutoFit/>
          </a:bodyPr>
          <a:lstStyle/>
          <a:p>
            <a:pPr>
              <a:spcBef>
                <a:spcPct val="50000"/>
              </a:spcBef>
            </a:pPr>
            <a:r>
              <a:rPr lang="en-US">
                <a:solidFill>
                  <a:schemeClr val="bg2"/>
                </a:solidFill>
              </a:rPr>
              <a:t>Opposing radial forces</a:t>
            </a:r>
          </a:p>
          <a:p>
            <a:pPr>
              <a:spcBef>
                <a:spcPct val="50000"/>
              </a:spcBef>
            </a:pPr>
            <a:endParaRPr lang="en-US">
              <a:solidFill>
                <a:schemeClr val="bg2"/>
              </a:solidFill>
            </a:endParaRPr>
          </a:p>
          <a:p>
            <a:pPr>
              <a:spcBef>
                <a:spcPct val="50000"/>
              </a:spcBef>
            </a:pPr>
            <a:endParaRPr lang="en-US"/>
          </a:p>
        </p:txBody>
      </p:sp>
      <p:graphicFrame>
        <p:nvGraphicFramePr>
          <p:cNvPr id="4099" name="Object 27"/>
          <p:cNvGraphicFramePr>
            <a:graphicFrameLocks noChangeAspect="1"/>
          </p:cNvGraphicFramePr>
          <p:nvPr/>
        </p:nvGraphicFramePr>
        <p:xfrm>
          <a:off x="685800" y="5105400"/>
          <a:ext cx="2590800" cy="863600"/>
        </p:xfrm>
        <a:graphic>
          <a:graphicData uri="http://schemas.openxmlformats.org/presentationml/2006/ole">
            <p:oleObj spid="_x0000_s4099" r:id="rId6" imgW="1714500" imgH="482600" progId="Equation.DSMT4">
              <p:embed/>
            </p:oleObj>
          </a:graphicData>
        </a:graphic>
      </p:graphicFrame>
      <p:sp>
        <p:nvSpPr>
          <p:cNvPr id="4113" name="Text Box 30"/>
          <p:cNvSpPr txBox="1">
            <a:spLocks noChangeArrowheads="1"/>
          </p:cNvSpPr>
          <p:nvPr/>
        </p:nvSpPr>
        <p:spPr bwMode="auto">
          <a:xfrm>
            <a:off x="3733800" y="4876800"/>
            <a:ext cx="4572000" cy="1328738"/>
          </a:xfrm>
          <a:prstGeom prst="rect">
            <a:avLst/>
          </a:prstGeom>
          <a:solidFill>
            <a:schemeClr val="tx1"/>
          </a:solidFill>
          <a:ln w="9525">
            <a:noFill/>
            <a:miter lim="800000"/>
            <a:headEnd/>
            <a:tailEnd/>
          </a:ln>
        </p:spPr>
        <p:txBody>
          <a:bodyPr>
            <a:spAutoFit/>
          </a:bodyPr>
          <a:lstStyle/>
          <a:p>
            <a:pPr algn="l">
              <a:spcBef>
                <a:spcPct val="50000"/>
              </a:spcBef>
            </a:pPr>
            <a:r>
              <a:rPr lang="en-US" dirty="0">
                <a:solidFill>
                  <a:schemeClr val="bg2"/>
                </a:solidFill>
              </a:rPr>
              <a:t>Transforming to the frame of the rotating helical dipole leads to a time and z –independent Hamiltonian</a:t>
            </a:r>
          </a:p>
          <a:p>
            <a:pPr algn="l">
              <a:spcBef>
                <a:spcPct val="50000"/>
              </a:spcBef>
            </a:pPr>
            <a:r>
              <a:rPr lang="en-US" i="1" dirty="0">
                <a:solidFill>
                  <a:srgbClr val="000000"/>
                </a:solidFill>
              </a:rPr>
              <a:t>b' added for stability and acceptance</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Date Placeholder 2"/>
          <p:cNvSpPr>
            <a:spLocks noGrp="1"/>
          </p:cNvSpPr>
          <p:nvPr>
            <p:ph type="dt" sz="quarter" idx="10"/>
          </p:nvPr>
        </p:nvSpPr>
        <p:spPr>
          <a:noFill/>
        </p:spPr>
        <p:txBody>
          <a:bodyPr/>
          <a:lstStyle/>
          <a:p>
            <a:r>
              <a:rPr lang="en-US" smtClean="0"/>
              <a:t>Rol - Feb. 3, 2009</a:t>
            </a:r>
          </a:p>
        </p:txBody>
      </p:sp>
      <p:sp>
        <p:nvSpPr>
          <p:cNvPr id="5133" name="Footer Placeholder 3"/>
          <p:cNvSpPr>
            <a:spLocks noGrp="1"/>
          </p:cNvSpPr>
          <p:nvPr>
            <p:ph type="ftr" sz="quarter" idx="11"/>
          </p:nvPr>
        </p:nvSpPr>
        <p:spPr>
          <a:noFill/>
        </p:spPr>
        <p:txBody>
          <a:bodyPr/>
          <a:lstStyle/>
          <a:p>
            <a:r>
              <a:rPr lang="en-US" smtClean="0"/>
              <a:t>AAC Meeting</a:t>
            </a:r>
          </a:p>
        </p:txBody>
      </p:sp>
      <p:sp>
        <p:nvSpPr>
          <p:cNvPr id="5134" name="Slide Number Placeholder 4"/>
          <p:cNvSpPr>
            <a:spLocks noGrp="1"/>
          </p:cNvSpPr>
          <p:nvPr>
            <p:ph type="sldNum" sz="quarter" idx="12"/>
          </p:nvPr>
        </p:nvSpPr>
        <p:spPr>
          <a:noFill/>
        </p:spPr>
        <p:txBody>
          <a:bodyPr/>
          <a:lstStyle/>
          <a:p>
            <a:fld id="{0FBAF777-E833-426B-BB3D-4BDA944AD5B0}" type="slidenum">
              <a:rPr lang="en-US" smtClean="0"/>
              <a:pPr/>
              <a:t>13</a:t>
            </a:fld>
            <a:endParaRPr lang="en-US" smtClean="0"/>
          </a:p>
        </p:txBody>
      </p:sp>
      <p:sp>
        <p:nvSpPr>
          <p:cNvPr id="5135" name="Rectangle 4"/>
          <p:cNvSpPr>
            <a:spLocks noGrp="1" noChangeArrowheads="1"/>
          </p:cNvSpPr>
          <p:nvPr>
            <p:ph type="title"/>
          </p:nvPr>
        </p:nvSpPr>
        <p:spPr>
          <a:xfrm>
            <a:off x="457200" y="228600"/>
            <a:ext cx="8229600" cy="1143000"/>
          </a:xfrm>
        </p:spPr>
        <p:txBody>
          <a:bodyPr/>
          <a:lstStyle/>
          <a:p>
            <a:pPr eaLnBrk="1" hangingPunct="1"/>
            <a:r>
              <a:rPr lang="en-US" smtClean="0"/>
              <a:t>Some Important Relationships</a:t>
            </a:r>
          </a:p>
        </p:txBody>
      </p:sp>
      <p:sp>
        <p:nvSpPr>
          <p:cNvPr id="5136"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5"/>
          <p:cNvGraphicFramePr>
            <a:graphicFrameLocks noChangeAspect="1"/>
          </p:cNvGraphicFramePr>
          <p:nvPr/>
        </p:nvGraphicFramePr>
        <p:xfrm>
          <a:off x="3276600" y="2514600"/>
          <a:ext cx="2209800" cy="798513"/>
        </p:xfrm>
        <a:graphic>
          <a:graphicData uri="http://schemas.openxmlformats.org/presentationml/2006/ole">
            <p:oleObj spid="_x0000_s5122" r:id="rId4" imgW="1371600" imgH="495300" progId="Equation.DSMT4">
              <p:embed/>
            </p:oleObj>
          </a:graphicData>
        </a:graphic>
      </p:graphicFrame>
      <p:sp>
        <p:nvSpPr>
          <p:cNvPr id="513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38" name="Rectangle 11"/>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10"/>
          <p:cNvGraphicFramePr>
            <a:graphicFrameLocks noChangeAspect="1"/>
          </p:cNvGraphicFramePr>
          <p:nvPr/>
        </p:nvGraphicFramePr>
        <p:xfrm>
          <a:off x="6096000" y="2667000"/>
          <a:ext cx="1524000" cy="465138"/>
        </p:xfrm>
        <a:graphic>
          <a:graphicData uri="http://schemas.openxmlformats.org/presentationml/2006/ole">
            <p:oleObj spid="_x0000_s5123" r:id="rId5" imgW="1002865" imgH="279279" progId="Equation.DSMT4">
              <p:embed/>
            </p:oleObj>
          </a:graphicData>
        </a:graphic>
      </p:graphicFrame>
      <p:sp>
        <p:nvSpPr>
          <p:cNvPr id="5139" name="Rectangle 13"/>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4" name="Object 12"/>
          <p:cNvGraphicFramePr>
            <a:graphicFrameLocks noChangeAspect="1"/>
          </p:cNvGraphicFramePr>
          <p:nvPr/>
        </p:nvGraphicFramePr>
        <p:xfrm>
          <a:off x="3733800" y="3505200"/>
          <a:ext cx="1981200" cy="704850"/>
        </p:xfrm>
        <a:graphic>
          <a:graphicData uri="http://schemas.openxmlformats.org/presentationml/2006/ole">
            <p:oleObj spid="_x0000_s5124" r:id="rId6" imgW="1256755" imgH="444307" progId="Equation.DSMT4">
              <p:embed/>
            </p:oleObj>
          </a:graphicData>
        </a:graphic>
      </p:graphicFrame>
      <p:sp>
        <p:nvSpPr>
          <p:cNvPr id="5140" name="Rectangle 15"/>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5" name="Object 14"/>
          <p:cNvGraphicFramePr>
            <a:graphicFrameLocks noChangeAspect="1"/>
          </p:cNvGraphicFramePr>
          <p:nvPr/>
        </p:nvGraphicFramePr>
        <p:xfrm>
          <a:off x="6248400" y="3657600"/>
          <a:ext cx="609600" cy="346075"/>
        </p:xfrm>
        <a:graphic>
          <a:graphicData uri="http://schemas.openxmlformats.org/presentationml/2006/ole">
            <p:oleObj spid="_x0000_s5125" r:id="rId7" imgW="355292" imgH="203024" progId="Equation.DSMT4">
              <p:embed/>
            </p:oleObj>
          </a:graphicData>
        </a:graphic>
      </p:graphicFrame>
      <p:sp>
        <p:nvSpPr>
          <p:cNvPr id="5141" name="Rectangle 17"/>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6" name="Object 16"/>
          <p:cNvGraphicFramePr>
            <a:graphicFrameLocks noChangeAspect="1"/>
          </p:cNvGraphicFramePr>
          <p:nvPr/>
        </p:nvGraphicFramePr>
        <p:xfrm>
          <a:off x="2590800" y="4876800"/>
          <a:ext cx="3886200" cy="744538"/>
        </p:xfrm>
        <a:graphic>
          <a:graphicData uri="http://schemas.openxmlformats.org/presentationml/2006/ole">
            <p:oleObj spid="_x0000_s5126" r:id="rId8" imgW="2590800" imgH="495300" progId="Equation.DSMT4">
              <p:embed/>
            </p:oleObj>
          </a:graphicData>
        </a:graphic>
      </p:graphicFrame>
      <p:sp>
        <p:nvSpPr>
          <p:cNvPr id="5142" name="Rectangle 19"/>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7" name="Object 18"/>
          <p:cNvGraphicFramePr>
            <a:graphicFrameLocks noChangeAspect="1"/>
          </p:cNvGraphicFramePr>
          <p:nvPr/>
        </p:nvGraphicFramePr>
        <p:xfrm>
          <a:off x="6934200" y="4894263"/>
          <a:ext cx="762000" cy="587375"/>
        </p:xfrm>
        <a:graphic>
          <a:graphicData uri="http://schemas.openxmlformats.org/presentationml/2006/ole">
            <p:oleObj spid="_x0000_s5127" r:id="rId9" imgW="545863" imgH="418918" progId="Equation.DSMT4">
              <p:embed/>
            </p:oleObj>
          </a:graphicData>
        </a:graphic>
      </p:graphicFrame>
      <p:sp>
        <p:nvSpPr>
          <p:cNvPr id="5143" name="Rectangle 21"/>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8" name="Object 20"/>
          <p:cNvGraphicFramePr>
            <a:graphicFrameLocks noChangeAspect="1"/>
          </p:cNvGraphicFramePr>
          <p:nvPr/>
        </p:nvGraphicFramePr>
        <p:xfrm>
          <a:off x="8077200" y="4887913"/>
          <a:ext cx="685800" cy="582612"/>
        </p:xfrm>
        <a:graphic>
          <a:graphicData uri="http://schemas.openxmlformats.org/presentationml/2006/ole">
            <p:oleObj spid="_x0000_s5128" r:id="rId10" imgW="508000" imgH="431800" progId="Equation.DSMT4">
              <p:embed/>
            </p:oleObj>
          </a:graphicData>
        </a:graphic>
      </p:graphicFrame>
      <p:sp>
        <p:nvSpPr>
          <p:cNvPr id="5144" name="Rectangle 23"/>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9" name="Object 22"/>
          <p:cNvGraphicFramePr>
            <a:graphicFrameLocks noChangeAspect="1"/>
          </p:cNvGraphicFramePr>
          <p:nvPr/>
        </p:nvGraphicFramePr>
        <p:xfrm>
          <a:off x="3200400" y="1676400"/>
          <a:ext cx="2590800" cy="704850"/>
        </p:xfrm>
        <a:graphic>
          <a:graphicData uri="http://schemas.openxmlformats.org/presentationml/2006/ole">
            <p:oleObj spid="_x0000_s5129" r:id="rId11" imgW="1815312" imgH="495085" progId="Equation.DSMT4">
              <p:embed/>
            </p:oleObj>
          </a:graphicData>
        </a:graphic>
      </p:graphicFrame>
      <p:sp>
        <p:nvSpPr>
          <p:cNvPr id="5145" name="Rectangle 25"/>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30" name="Object 24"/>
          <p:cNvGraphicFramePr>
            <a:graphicFrameLocks noChangeAspect="1"/>
          </p:cNvGraphicFramePr>
          <p:nvPr/>
        </p:nvGraphicFramePr>
        <p:xfrm>
          <a:off x="6324600" y="1828800"/>
          <a:ext cx="914400" cy="288925"/>
        </p:xfrm>
        <a:graphic>
          <a:graphicData uri="http://schemas.openxmlformats.org/presentationml/2006/ole">
            <p:oleObj spid="_x0000_s5130" r:id="rId12" imgW="571004" imgH="177646" progId="Equation.DSMT4">
              <p:embed/>
            </p:oleObj>
          </a:graphicData>
        </a:graphic>
      </p:graphicFrame>
      <p:graphicFrame>
        <p:nvGraphicFramePr>
          <p:cNvPr id="5131" name="Object 26"/>
          <p:cNvGraphicFramePr>
            <a:graphicFrameLocks noChangeAspect="1"/>
          </p:cNvGraphicFramePr>
          <p:nvPr/>
        </p:nvGraphicFramePr>
        <p:xfrm>
          <a:off x="7543800" y="1828800"/>
          <a:ext cx="762000" cy="309563"/>
        </p:xfrm>
        <a:graphic>
          <a:graphicData uri="http://schemas.openxmlformats.org/presentationml/2006/ole">
            <p:oleObj spid="_x0000_s5131" r:id="rId13" imgW="444114" imgH="177646" progId="Equation.DSMT4">
              <p:embed/>
            </p:oleObj>
          </a:graphicData>
        </a:graphic>
      </p:graphicFrame>
      <p:sp>
        <p:nvSpPr>
          <p:cNvPr id="5146" name="Text Box 28"/>
          <p:cNvSpPr txBox="1">
            <a:spLocks noChangeArrowheads="1"/>
          </p:cNvSpPr>
          <p:nvPr/>
        </p:nvSpPr>
        <p:spPr bwMode="auto">
          <a:xfrm>
            <a:off x="609600" y="1828800"/>
            <a:ext cx="2286000" cy="366713"/>
          </a:xfrm>
          <a:prstGeom prst="rect">
            <a:avLst/>
          </a:prstGeom>
          <a:noFill/>
          <a:ln w="9525">
            <a:noFill/>
            <a:miter lim="800000"/>
            <a:headEnd/>
            <a:tailEnd/>
          </a:ln>
        </p:spPr>
        <p:txBody>
          <a:bodyPr>
            <a:spAutoFit/>
          </a:bodyPr>
          <a:lstStyle/>
          <a:p>
            <a:pPr>
              <a:spcBef>
                <a:spcPct val="50000"/>
              </a:spcBef>
            </a:pPr>
            <a:r>
              <a:rPr lang="en-US" dirty="0"/>
              <a:t>Hamiltonian Solution</a:t>
            </a:r>
          </a:p>
        </p:txBody>
      </p:sp>
      <p:sp>
        <p:nvSpPr>
          <p:cNvPr id="5147" name="Text Box 29"/>
          <p:cNvSpPr txBox="1">
            <a:spLocks noChangeArrowheads="1"/>
          </p:cNvSpPr>
          <p:nvPr/>
        </p:nvSpPr>
        <p:spPr bwMode="auto">
          <a:xfrm>
            <a:off x="457200" y="2667000"/>
            <a:ext cx="2286000" cy="641350"/>
          </a:xfrm>
          <a:prstGeom prst="rect">
            <a:avLst/>
          </a:prstGeom>
          <a:noFill/>
          <a:ln w="9525">
            <a:noFill/>
            <a:miter lim="800000"/>
            <a:headEnd/>
            <a:tailEnd/>
          </a:ln>
        </p:spPr>
        <p:txBody>
          <a:bodyPr>
            <a:spAutoFit/>
          </a:bodyPr>
          <a:lstStyle/>
          <a:p>
            <a:pPr>
              <a:spcBef>
                <a:spcPct val="50000"/>
              </a:spcBef>
            </a:pPr>
            <a:r>
              <a:rPr lang="en-US" dirty="0"/>
              <a:t>Equal cooling decrements</a:t>
            </a:r>
          </a:p>
        </p:txBody>
      </p:sp>
      <p:sp>
        <p:nvSpPr>
          <p:cNvPr id="5148" name="Text Box 30"/>
          <p:cNvSpPr txBox="1">
            <a:spLocks noChangeArrowheads="1"/>
          </p:cNvSpPr>
          <p:nvPr/>
        </p:nvSpPr>
        <p:spPr bwMode="auto">
          <a:xfrm>
            <a:off x="609600" y="3581400"/>
            <a:ext cx="1981200" cy="641350"/>
          </a:xfrm>
          <a:prstGeom prst="rect">
            <a:avLst/>
          </a:prstGeom>
          <a:noFill/>
          <a:ln w="9525">
            <a:noFill/>
            <a:miter lim="800000"/>
            <a:headEnd/>
            <a:tailEnd/>
          </a:ln>
        </p:spPr>
        <p:txBody>
          <a:bodyPr>
            <a:spAutoFit/>
          </a:bodyPr>
          <a:lstStyle/>
          <a:p>
            <a:pPr>
              <a:spcBef>
                <a:spcPct val="50000"/>
              </a:spcBef>
            </a:pPr>
            <a:r>
              <a:rPr lang="en-US"/>
              <a:t>Longitudinal cooling only</a:t>
            </a:r>
          </a:p>
        </p:txBody>
      </p:sp>
      <p:sp>
        <p:nvSpPr>
          <p:cNvPr id="5149" name="Text Box 31"/>
          <p:cNvSpPr txBox="1">
            <a:spLocks noChangeArrowheads="1"/>
          </p:cNvSpPr>
          <p:nvPr/>
        </p:nvSpPr>
        <p:spPr bwMode="auto">
          <a:xfrm>
            <a:off x="533400" y="4953000"/>
            <a:ext cx="1905000" cy="641350"/>
          </a:xfrm>
          <a:prstGeom prst="rect">
            <a:avLst/>
          </a:prstGeom>
          <a:noFill/>
          <a:ln w="9525">
            <a:noFill/>
            <a:miter lim="800000"/>
            <a:headEnd/>
            <a:tailEnd/>
          </a:ln>
        </p:spPr>
        <p:txBody>
          <a:bodyPr>
            <a:spAutoFit/>
          </a:bodyPr>
          <a:lstStyle/>
          <a:p>
            <a:pPr>
              <a:spcBef>
                <a:spcPct val="50000"/>
              </a:spcBef>
            </a:pPr>
            <a:r>
              <a:rPr lang="en-US"/>
              <a:t>~Momentum slip factor</a:t>
            </a:r>
          </a:p>
        </p:txBody>
      </p:sp>
      <p:sp>
        <p:nvSpPr>
          <p:cNvPr id="5150" name="Text Box 32"/>
          <p:cNvSpPr txBox="1">
            <a:spLocks noChangeArrowheads="1"/>
          </p:cNvSpPr>
          <p:nvPr/>
        </p:nvSpPr>
        <p:spPr bwMode="auto">
          <a:xfrm>
            <a:off x="7772400" y="5029200"/>
            <a:ext cx="228600" cy="366713"/>
          </a:xfrm>
          <a:prstGeom prst="rect">
            <a:avLst/>
          </a:prstGeom>
          <a:noFill/>
          <a:ln w="9525">
            <a:noFill/>
            <a:miter lim="800000"/>
            <a:headEnd/>
            <a:tailEnd/>
          </a:ln>
        </p:spPr>
        <p:txBody>
          <a:bodyPr>
            <a:spAutoFit/>
          </a:bodyPr>
          <a:lstStyle/>
          <a:p>
            <a:pPr>
              <a:spcBef>
                <a:spcPct val="50000"/>
              </a:spcBef>
            </a:pPr>
            <a:r>
              <a:rPr lang="en-US"/>
              <a:t>~</a:t>
            </a:r>
          </a:p>
        </p:txBody>
      </p:sp>
      <p:grpSp>
        <p:nvGrpSpPr>
          <p:cNvPr id="5151" name="Group 33"/>
          <p:cNvGrpSpPr>
            <a:grpSpLocks/>
          </p:cNvGrpSpPr>
          <p:nvPr/>
        </p:nvGrpSpPr>
        <p:grpSpPr bwMode="auto">
          <a:xfrm>
            <a:off x="0" y="0"/>
            <a:ext cx="1905000" cy="838200"/>
            <a:chOff x="3840" y="3216"/>
            <a:chExt cx="1440" cy="624"/>
          </a:xfrm>
        </p:grpSpPr>
        <p:grpSp>
          <p:nvGrpSpPr>
            <p:cNvPr id="5152" name="Group 34"/>
            <p:cNvGrpSpPr>
              <a:grpSpLocks/>
            </p:cNvGrpSpPr>
            <p:nvPr/>
          </p:nvGrpSpPr>
          <p:grpSpPr bwMode="auto">
            <a:xfrm>
              <a:off x="3840" y="3216"/>
              <a:ext cx="336" cy="624"/>
              <a:chOff x="1152" y="288"/>
              <a:chExt cx="960" cy="1872"/>
            </a:xfrm>
          </p:grpSpPr>
          <p:sp>
            <p:nvSpPr>
              <p:cNvPr id="5154" name="Oval 3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5155" name="Oval 3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5156" name="Rectangle 3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5157" name="WordArt 3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5153" name="Text Box 3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88987"/>
          </a:xfrm>
        </p:spPr>
        <p:txBody>
          <a:bodyPr/>
          <a:lstStyle/>
          <a:p>
            <a:pPr>
              <a:defRPr/>
            </a:pPr>
            <a:r>
              <a:rPr lang="en-US" dirty="0" smtClean="0">
                <a:solidFill>
                  <a:srgbClr val="FFFF00"/>
                </a:solidFill>
              </a:rPr>
              <a:t>HCC Virtues</a:t>
            </a:r>
            <a:endParaRPr lang="en-US" dirty="0">
              <a:solidFill>
                <a:srgbClr val="FFFF00"/>
              </a:solidFill>
            </a:endParaRPr>
          </a:p>
        </p:txBody>
      </p:sp>
      <p:sp>
        <p:nvSpPr>
          <p:cNvPr id="3" name="Content Placeholder 2"/>
          <p:cNvSpPr>
            <a:spLocks noGrp="1"/>
          </p:cNvSpPr>
          <p:nvPr>
            <p:ph idx="1"/>
          </p:nvPr>
        </p:nvSpPr>
        <p:spPr>
          <a:xfrm>
            <a:off x="304800" y="685800"/>
            <a:ext cx="8686800" cy="5105400"/>
          </a:xfrm>
        </p:spPr>
        <p:txBody>
          <a:bodyPr/>
          <a:lstStyle/>
          <a:p>
            <a:pPr>
              <a:buFont typeface="Wingdings" pitchFamily="2" charset="2"/>
              <a:buNone/>
              <a:defRPr/>
            </a:pPr>
            <a:r>
              <a:rPr lang="en-US" sz="2400" dirty="0" smtClean="0">
                <a:solidFill>
                  <a:srgbClr val="FFFF00"/>
                </a:solidFill>
              </a:rPr>
              <a:t>New concept</a:t>
            </a:r>
          </a:p>
          <a:p>
            <a:pPr lvl="1">
              <a:buFontTx/>
              <a:buNone/>
              <a:defRPr/>
            </a:pPr>
            <a:r>
              <a:rPr lang="en-US" sz="2400" dirty="0" smtClean="0">
                <a:solidFill>
                  <a:srgbClr val="FFFF00"/>
                </a:solidFill>
              </a:rPr>
              <a:t>not FODO, but based on a </a:t>
            </a:r>
            <a:r>
              <a:rPr lang="en-US" sz="2400" dirty="0" smtClean="0">
                <a:solidFill>
                  <a:srgbClr val="FFFF00"/>
                </a:solidFill>
              </a:rPr>
              <a:t>theory      </a:t>
            </a:r>
            <a:r>
              <a:rPr lang="en-US" sz="1600" dirty="0" smtClean="0">
                <a:solidFill>
                  <a:srgbClr val="FFFF00"/>
                </a:solidFill>
              </a:rPr>
              <a:t>(theory by Derbenev)</a:t>
            </a:r>
            <a:endParaRPr lang="en-US" sz="1600" dirty="0" smtClean="0">
              <a:solidFill>
                <a:srgbClr val="FFFF00"/>
              </a:solidFill>
            </a:endParaRPr>
          </a:p>
          <a:p>
            <a:pPr lvl="1">
              <a:buFontTx/>
              <a:buNone/>
              <a:defRPr/>
            </a:pPr>
            <a:r>
              <a:rPr lang="en-US" sz="2400" dirty="0" smtClean="0">
                <a:solidFill>
                  <a:srgbClr val="FFFF00"/>
                </a:solidFill>
              </a:rPr>
              <a:t>	time and z-independent Hamiltonian</a:t>
            </a:r>
          </a:p>
          <a:p>
            <a:pPr lvl="1">
              <a:buFontTx/>
              <a:buNone/>
              <a:defRPr/>
            </a:pPr>
            <a:r>
              <a:rPr lang="en-US" sz="2400" dirty="0" smtClean="0">
                <a:solidFill>
                  <a:srgbClr val="FFFF00"/>
                </a:solidFill>
              </a:rPr>
              <a:t>	solenoid, helical dipole, helical quad fields</a:t>
            </a:r>
          </a:p>
          <a:p>
            <a:pPr lvl="1">
              <a:buFontTx/>
              <a:buNone/>
              <a:defRPr/>
            </a:pPr>
            <a:r>
              <a:rPr lang="en-US" sz="2400" dirty="0" smtClean="0">
                <a:solidFill>
                  <a:srgbClr val="FFFF00"/>
                </a:solidFill>
              </a:rPr>
              <a:t>two versions: with or without RF</a:t>
            </a:r>
          </a:p>
          <a:p>
            <a:pPr>
              <a:buFont typeface="Wingdings" pitchFamily="2" charset="2"/>
              <a:buNone/>
              <a:defRPr/>
            </a:pPr>
            <a:r>
              <a:rPr lang="en-US" sz="2400" dirty="0" smtClean="0">
                <a:solidFill>
                  <a:srgbClr val="FFFF00"/>
                </a:solidFill>
              </a:rPr>
              <a:t>Large acceptance </a:t>
            </a:r>
          </a:p>
          <a:p>
            <a:pPr lvl="1">
              <a:buFontTx/>
              <a:buNone/>
              <a:defRPr/>
            </a:pPr>
            <a:r>
              <a:rPr lang="en-US" sz="2400" dirty="0" smtClean="0">
                <a:solidFill>
                  <a:srgbClr val="FFFF00"/>
                </a:solidFill>
              </a:rPr>
              <a:t>for huge muon beam emittances</a:t>
            </a:r>
          </a:p>
          <a:p>
            <a:pPr lvl="2">
              <a:buFont typeface="Wingdings" pitchFamily="2" charset="2"/>
              <a:buNone/>
              <a:defRPr/>
            </a:pPr>
            <a:r>
              <a:rPr lang="en-US" dirty="0" smtClean="0">
                <a:solidFill>
                  <a:srgbClr val="FFFF00"/>
                </a:solidFill>
              </a:rPr>
              <a:t>large resonance driving terms</a:t>
            </a:r>
          </a:p>
          <a:p>
            <a:pPr>
              <a:buFont typeface="Wingdings" pitchFamily="2" charset="2"/>
              <a:buNone/>
              <a:defRPr/>
            </a:pPr>
            <a:r>
              <a:rPr lang="en-US" sz="2400" dirty="0" smtClean="0">
                <a:solidFill>
                  <a:srgbClr val="FFFF00"/>
                </a:solidFill>
              </a:rPr>
              <a:t>Homogeneous field</a:t>
            </a:r>
          </a:p>
          <a:p>
            <a:pPr lvl="2">
              <a:buFont typeface="Wingdings" pitchFamily="2" charset="2"/>
              <a:buNone/>
              <a:defRPr/>
            </a:pPr>
            <a:r>
              <a:rPr lang="en-US" dirty="0" smtClean="0">
                <a:solidFill>
                  <a:srgbClr val="FFFF00"/>
                </a:solidFill>
              </a:rPr>
              <a:t>minimal resonant losses </a:t>
            </a:r>
          </a:p>
          <a:p>
            <a:pPr lvl="3">
              <a:buNone/>
              <a:defRPr/>
            </a:pPr>
            <a:r>
              <a:rPr lang="en-US" sz="1600" dirty="0" smtClean="0">
                <a:solidFill>
                  <a:srgbClr val="FFFF00"/>
                </a:solidFill>
              </a:rPr>
              <a:t>DE/E for a million in 6D reduction implies a long channel</a:t>
            </a:r>
          </a:p>
          <a:p>
            <a:pPr>
              <a:buNone/>
              <a:defRPr/>
            </a:pPr>
            <a:r>
              <a:rPr lang="en-US" sz="2400" dirty="0" smtClean="0">
                <a:solidFill>
                  <a:srgbClr val="FFFF00"/>
                </a:solidFill>
              </a:rPr>
              <a:t>Many uses for muon </a:t>
            </a:r>
            <a:r>
              <a:rPr lang="en-US" sz="2400" dirty="0" smtClean="0">
                <a:solidFill>
                  <a:srgbClr val="FFFF00"/>
                </a:solidFill>
              </a:rPr>
              <a:t>beams 		   </a:t>
            </a:r>
            <a:r>
              <a:rPr lang="en-US" sz="1600" dirty="0" smtClean="0">
                <a:solidFill>
                  <a:srgbClr val="FFFF00"/>
                </a:solidFill>
              </a:rPr>
              <a:t>(overview by Mary Anne)</a:t>
            </a:r>
            <a:endParaRPr lang="en-US" sz="1600" dirty="0" smtClean="0">
              <a:solidFill>
                <a:srgbClr val="FFFF00"/>
              </a:solidFill>
            </a:endParaRPr>
          </a:p>
          <a:p>
            <a:pPr lvl="1">
              <a:defRPr/>
            </a:pPr>
            <a:endParaRPr lang="en-US" dirty="0" smtClean="0"/>
          </a:p>
          <a:p>
            <a:pPr lvl="1">
              <a:defRPr/>
            </a:pPr>
            <a:endParaRPr lang="en-US" dirty="0" smtClean="0"/>
          </a:p>
          <a:p>
            <a:pPr lvl="1">
              <a:defRPr/>
            </a:pPr>
            <a:endParaRPr lang="en-US" dirty="0"/>
          </a:p>
        </p:txBody>
      </p:sp>
      <p:sp>
        <p:nvSpPr>
          <p:cNvPr id="4" name="Date Placeholder 3"/>
          <p:cNvSpPr>
            <a:spLocks noGrp="1"/>
          </p:cNvSpPr>
          <p:nvPr>
            <p:ph type="dt" sz="quarter" idx="10"/>
          </p:nvPr>
        </p:nvSpPr>
        <p:spPr/>
        <p:txBody>
          <a:body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p>
            <a:pPr>
              <a:defRPr/>
            </a:pPr>
            <a:r>
              <a:rPr lang="en-US" smtClean="0"/>
              <a:t>AAC Meeting</a:t>
            </a:r>
            <a:endParaRPr lang="en-US"/>
          </a:p>
        </p:txBody>
      </p:sp>
      <p:sp>
        <p:nvSpPr>
          <p:cNvPr id="6" name="Slide Number Placeholder 5"/>
          <p:cNvSpPr>
            <a:spLocks noGrp="1"/>
          </p:cNvSpPr>
          <p:nvPr>
            <p:ph type="sldNum" sz="quarter" idx="12"/>
          </p:nvPr>
        </p:nvSpPr>
        <p:spPr/>
        <p:txBody>
          <a:bodyPr/>
          <a:lstStyle/>
          <a:p>
            <a:pPr>
              <a:defRPr/>
            </a:pPr>
            <a:fld id="{2029DF8B-897A-4D70-87F6-BD9051333113}" type="slidenum">
              <a:rPr lang="en-US" smtClean="0"/>
              <a:pPr>
                <a:defRPr/>
              </a:pPr>
              <a:t>14</a:t>
            </a:fld>
            <a:endParaRPr lang="en-US" dirty="0"/>
          </a:p>
        </p:txBody>
      </p:sp>
      <p:grpSp>
        <p:nvGrpSpPr>
          <p:cNvPr id="16391" name="Group 3"/>
          <p:cNvGrpSpPr>
            <a:grpSpLocks/>
          </p:cNvGrpSpPr>
          <p:nvPr/>
        </p:nvGrpSpPr>
        <p:grpSpPr bwMode="auto">
          <a:xfrm>
            <a:off x="0" y="0"/>
            <a:ext cx="1905000" cy="838200"/>
            <a:chOff x="3840" y="3216"/>
            <a:chExt cx="1440" cy="624"/>
          </a:xfrm>
        </p:grpSpPr>
        <p:grpSp>
          <p:nvGrpSpPr>
            <p:cNvPr id="16392" name="Group 4"/>
            <p:cNvGrpSpPr>
              <a:grpSpLocks/>
            </p:cNvGrpSpPr>
            <p:nvPr/>
          </p:nvGrpSpPr>
          <p:grpSpPr bwMode="auto">
            <a:xfrm>
              <a:off x="3840" y="3216"/>
              <a:ext cx="336" cy="624"/>
              <a:chOff x="1152" y="288"/>
              <a:chExt cx="960" cy="1872"/>
            </a:xfrm>
          </p:grpSpPr>
          <p:sp>
            <p:nvSpPr>
              <p:cNvPr id="16394"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6395"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6396"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6397"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6393"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381000" y="304800"/>
            <a:ext cx="8610600" cy="1446550"/>
          </a:xfrm>
          <a:prstGeom prst="rect">
            <a:avLst/>
          </a:prstGeom>
          <a:noFill/>
          <a:ln w="9525">
            <a:noFill/>
            <a:miter lim="800000"/>
            <a:headEnd/>
            <a:tailEnd/>
          </a:ln>
          <a:effectLst/>
        </p:spPr>
        <p:txBody>
          <a:bodyPr wrap="square">
            <a:spAutoFit/>
          </a:bodyPr>
          <a:lstStyle/>
          <a:p>
            <a:pPr algn="l">
              <a:spcBef>
                <a:spcPct val="50000"/>
              </a:spcBef>
            </a:pPr>
            <a:r>
              <a:rPr lang="en-US" sz="1600" dirty="0" smtClean="0"/>
              <a:t>Example of longitudinal cooling in a HCC overcomes 1/</a:t>
            </a:r>
            <a:r>
              <a:rPr lang="en-US" sz="1600" dirty="0" smtClean="0">
                <a:latin typeface="Symbol" pitchFamily="18" charset="2"/>
              </a:rPr>
              <a:t>b</a:t>
            </a:r>
            <a:r>
              <a:rPr lang="en-US" sz="1600" baseline="30000" dirty="0" smtClean="0"/>
              <a:t>2</a:t>
            </a:r>
            <a:r>
              <a:rPr lang="en-US" sz="1600" dirty="0" smtClean="0"/>
              <a:t> dependence of energy loss to keep the momentum spread small while </a:t>
            </a:r>
            <a:r>
              <a:rPr lang="en-US" sz="1600" dirty="0" smtClean="0"/>
              <a:t>undergoing energy degradation to slow a muon beam.</a:t>
            </a:r>
          </a:p>
          <a:p>
            <a:pPr algn="l">
              <a:spcBef>
                <a:spcPct val="50000"/>
              </a:spcBef>
            </a:pPr>
            <a:r>
              <a:rPr lang="en-US" sz="1600" dirty="0" smtClean="0"/>
              <a:t>MERIT-like </a:t>
            </a:r>
            <a:r>
              <a:rPr lang="en-US" sz="1600" dirty="0" err="1"/>
              <a:t>targetry</a:t>
            </a:r>
            <a:r>
              <a:rPr lang="en-US" sz="1600" dirty="0"/>
              <a:t> into NF/MC Front End up to End of Energy/Phase Rotator into HCC w/o RF w/ tapered </a:t>
            </a:r>
            <a:r>
              <a:rPr lang="en-US" sz="1600" dirty="0" err="1"/>
              <a:t>LiH</a:t>
            </a:r>
            <a:r>
              <a:rPr lang="en-US" sz="1600" dirty="0"/>
              <a:t> wedges variably spaced to match energy loss while maintaining reference radius of 50 cm.  The z value refers to depth from start of HCC.</a:t>
            </a:r>
          </a:p>
        </p:txBody>
      </p:sp>
      <p:grpSp>
        <p:nvGrpSpPr>
          <p:cNvPr id="2" name="Group 11"/>
          <p:cNvGrpSpPr>
            <a:grpSpLocks/>
          </p:cNvGrpSpPr>
          <p:nvPr/>
        </p:nvGrpSpPr>
        <p:grpSpPr bwMode="auto">
          <a:xfrm>
            <a:off x="1295400" y="1905000"/>
            <a:ext cx="6200775" cy="4375150"/>
            <a:chOff x="816" y="1200"/>
            <a:chExt cx="3906" cy="2756"/>
          </a:xfrm>
        </p:grpSpPr>
        <p:grpSp>
          <p:nvGrpSpPr>
            <p:cNvPr id="3" name="Group 9"/>
            <p:cNvGrpSpPr>
              <a:grpSpLocks/>
            </p:cNvGrpSpPr>
            <p:nvPr/>
          </p:nvGrpSpPr>
          <p:grpSpPr bwMode="auto">
            <a:xfrm>
              <a:off x="816" y="1200"/>
              <a:ext cx="3906" cy="2526"/>
              <a:chOff x="864" y="864"/>
              <a:chExt cx="3906" cy="2526"/>
            </a:xfrm>
          </p:grpSpPr>
          <p:pic>
            <p:nvPicPr>
              <p:cNvPr id="2052" name="Picture 4"/>
              <p:cNvPicPr>
                <a:picLocks noChangeAspect="1" noChangeArrowheads="1"/>
              </p:cNvPicPr>
              <p:nvPr/>
            </p:nvPicPr>
            <p:blipFill>
              <a:blip r:embed="rId3"/>
              <a:srcRect/>
              <a:stretch>
                <a:fillRect/>
              </a:stretch>
            </p:blipFill>
            <p:spPr bwMode="auto">
              <a:xfrm>
                <a:off x="864" y="864"/>
                <a:ext cx="3906" cy="2526"/>
              </a:xfrm>
              <a:prstGeom prst="rect">
                <a:avLst/>
              </a:prstGeom>
              <a:noFill/>
            </p:spPr>
          </p:pic>
          <p:sp>
            <p:nvSpPr>
              <p:cNvPr id="2053" name="Text Box 5"/>
              <p:cNvSpPr txBox="1">
                <a:spLocks noChangeArrowheads="1"/>
              </p:cNvSpPr>
              <p:nvPr/>
            </p:nvSpPr>
            <p:spPr bwMode="auto">
              <a:xfrm>
                <a:off x="3456" y="1248"/>
                <a:ext cx="672" cy="212"/>
              </a:xfrm>
              <a:prstGeom prst="rect">
                <a:avLst/>
              </a:prstGeom>
              <a:noFill/>
              <a:ln w="9525">
                <a:noFill/>
                <a:miter lim="800000"/>
                <a:headEnd/>
                <a:tailEnd/>
              </a:ln>
              <a:effectLst/>
            </p:spPr>
            <p:txBody>
              <a:bodyPr>
                <a:spAutoFit/>
              </a:bodyPr>
              <a:lstStyle/>
              <a:p>
                <a:pPr>
                  <a:spcBef>
                    <a:spcPct val="50000"/>
                  </a:spcBef>
                </a:pPr>
                <a:r>
                  <a:rPr lang="en-US" sz="1600"/>
                  <a:t>10k POT</a:t>
                </a:r>
              </a:p>
            </p:txBody>
          </p:sp>
          <p:sp>
            <p:nvSpPr>
              <p:cNvPr id="2054" name="Rectangle 6"/>
              <p:cNvSpPr>
                <a:spLocks noChangeArrowheads="1"/>
              </p:cNvSpPr>
              <p:nvPr/>
            </p:nvSpPr>
            <p:spPr bwMode="auto">
              <a:xfrm>
                <a:off x="2976" y="2208"/>
                <a:ext cx="541" cy="212"/>
              </a:xfrm>
              <a:prstGeom prst="rect">
                <a:avLst/>
              </a:prstGeom>
              <a:noFill/>
              <a:ln w="9525">
                <a:noFill/>
                <a:miter lim="800000"/>
                <a:headEnd/>
                <a:tailEnd/>
              </a:ln>
              <a:effectLst/>
            </p:spPr>
            <p:txBody>
              <a:bodyPr wrap="none">
                <a:spAutoFit/>
              </a:bodyPr>
              <a:lstStyle/>
              <a:p>
                <a:r>
                  <a:rPr lang="en-US" sz="1600"/>
                  <a:t>z = 0 m</a:t>
                </a:r>
              </a:p>
            </p:txBody>
          </p:sp>
          <p:sp>
            <p:nvSpPr>
              <p:cNvPr id="2055" name="Rectangle 7"/>
              <p:cNvSpPr>
                <a:spLocks noChangeArrowheads="1"/>
              </p:cNvSpPr>
              <p:nvPr/>
            </p:nvSpPr>
            <p:spPr bwMode="auto">
              <a:xfrm>
                <a:off x="2256" y="1392"/>
                <a:ext cx="541" cy="212"/>
              </a:xfrm>
              <a:prstGeom prst="rect">
                <a:avLst/>
              </a:prstGeom>
              <a:noFill/>
              <a:ln w="9525">
                <a:noFill/>
                <a:miter lim="800000"/>
                <a:headEnd/>
                <a:tailEnd/>
              </a:ln>
              <a:effectLst/>
            </p:spPr>
            <p:txBody>
              <a:bodyPr wrap="none">
                <a:spAutoFit/>
              </a:bodyPr>
              <a:lstStyle/>
              <a:p>
                <a:r>
                  <a:rPr lang="en-US" sz="1600">
                    <a:solidFill>
                      <a:srgbClr val="00FF00"/>
                    </a:solidFill>
                  </a:rPr>
                  <a:t>z = 3 m</a:t>
                </a:r>
              </a:p>
            </p:txBody>
          </p:sp>
        </p:grpSp>
        <p:sp>
          <p:nvSpPr>
            <p:cNvPr id="2058" name="Text Box 10"/>
            <p:cNvSpPr txBox="1">
              <a:spLocks noChangeArrowheads="1"/>
            </p:cNvSpPr>
            <p:nvPr/>
          </p:nvSpPr>
          <p:spPr bwMode="auto">
            <a:xfrm>
              <a:off x="3744" y="3744"/>
              <a:ext cx="720" cy="212"/>
            </a:xfrm>
            <a:prstGeom prst="rect">
              <a:avLst/>
            </a:prstGeom>
            <a:noFill/>
            <a:ln w="9525">
              <a:noFill/>
              <a:miter lim="800000"/>
              <a:headEnd/>
              <a:tailEnd/>
            </a:ln>
            <a:effectLst/>
          </p:spPr>
          <p:txBody>
            <a:bodyPr>
              <a:spAutoFit/>
            </a:bodyPr>
            <a:lstStyle/>
            <a:p>
              <a:pPr algn="ctr">
                <a:spcBef>
                  <a:spcPct val="50000"/>
                </a:spcBef>
              </a:pPr>
              <a:r>
                <a:rPr lang="en-US" sz="1600"/>
                <a:t>p (MeV/c)</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Rol - Feb. 3, 2009</a:t>
            </a:r>
            <a:endParaRPr lang="en-US"/>
          </a:p>
        </p:txBody>
      </p:sp>
      <p:sp>
        <p:nvSpPr>
          <p:cNvPr id="3" name="Footer Placeholder 2"/>
          <p:cNvSpPr>
            <a:spLocks noGrp="1"/>
          </p:cNvSpPr>
          <p:nvPr>
            <p:ph type="ftr" sz="quarter" idx="11"/>
          </p:nvPr>
        </p:nvSpPr>
        <p:spPr/>
        <p:txBody>
          <a:bodyPr/>
          <a:lstStyle/>
          <a:p>
            <a:pPr>
              <a:defRPr/>
            </a:pPr>
            <a:r>
              <a:rPr lang="en-US" smtClean="0"/>
              <a:t>AAC Meeting</a:t>
            </a:r>
            <a:endParaRPr lang="en-US"/>
          </a:p>
        </p:txBody>
      </p:sp>
      <p:sp>
        <p:nvSpPr>
          <p:cNvPr id="4" name="Slide Number Placeholder 3"/>
          <p:cNvSpPr>
            <a:spLocks noGrp="1"/>
          </p:cNvSpPr>
          <p:nvPr>
            <p:ph type="sldNum" sz="quarter" idx="12"/>
          </p:nvPr>
        </p:nvSpPr>
        <p:spPr/>
        <p:txBody>
          <a:bodyPr/>
          <a:lstStyle/>
          <a:p>
            <a:pPr>
              <a:defRPr/>
            </a:pPr>
            <a:fld id="{4D6F35EA-7630-4559-8280-A056F84B68BB}" type="slidenum">
              <a:rPr lang="en-US" smtClean="0"/>
              <a:pPr>
                <a:defRPr/>
              </a:pPr>
              <a:t>16</a:t>
            </a:fld>
            <a:endParaRPr lang="en-US"/>
          </a:p>
        </p:txBody>
      </p:sp>
      <p:pic>
        <p:nvPicPr>
          <p:cNvPr id="63490" name="Picture 37" descr="rev_mar31_02"/>
          <p:cNvPicPr>
            <a:picLocks noChangeAspect="1" noChangeArrowheads="1"/>
          </p:cNvPicPr>
          <p:nvPr/>
        </p:nvPicPr>
        <p:blipFill>
          <a:blip r:embed="rId3"/>
          <a:srcRect t="7986"/>
          <a:stretch>
            <a:fillRect/>
          </a:stretch>
        </p:blipFill>
        <p:spPr bwMode="auto">
          <a:xfrm>
            <a:off x="1752600" y="1752600"/>
            <a:ext cx="3638550" cy="3476625"/>
          </a:xfrm>
          <a:prstGeom prst="rect">
            <a:avLst/>
          </a:prstGeom>
          <a:noFill/>
          <a:ln w="9525">
            <a:noFill/>
            <a:miter lim="800000"/>
            <a:headEnd/>
            <a:tailEnd/>
          </a:ln>
        </p:spPr>
      </p:pic>
      <p:sp>
        <p:nvSpPr>
          <p:cNvPr id="6" name="TextBox 5"/>
          <p:cNvSpPr txBox="1"/>
          <p:nvPr/>
        </p:nvSpPr>
        <p:spPr>
          <a:xfrm>
            <a:off x="1143000" y="762000"/>
            <a:ext cx="4968027" cy="646331"/>
          </a:xfrm>
          <a:prstGeom prst="rect">
            <a:avLst/>
          </a:prstGeom>
          <a:noFill/>
        </p:spPr>
        <p:txBody>
          <a:bodyPr wrap="none" rtlCol="0">
            <a:spAutoFit/>
          </a:bodyPr>
          <a:lstStyle/>
          <a:p>
            <a:r>
              <a:rPr lang="en-US" dirty="0" smtClean="0"/>
              <a:t>Example of HCC use for the mu2e experiment </a:t>
            </a:r>
          </a:p>
          <a:p>
            <a:r>
              <a:rPr lang="en-US" dirty="0" smtClean="0"/>
              <a:t>discussed by Ankenbrandt and Yonehara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p:cNvSpPr>
            <a:spLocks noGrp="1"/>
          </p:cNvSpPr>
          <p:nvPr>
            <p:ph type="dt" sz="half" idx="10"/>
          </p:nvPr>
        </p:nvSpPr>
        <p:spPr>
          <a:xfrm>
            <a:off x="457200" y="6172200"/>
            <a:ext cx="2133600" cy="457200"/>
          </a:xfrm>
        </p:spPr>
        <p:txBody>
          <a:bodyPr/>
          <a:lstStyle/>
          <a:p>
            <a:pPr>
              <a:defRPr/>
            </a:pPr>
            <a:r>
              <a:rPr lang="en-US" dirty="0" err="1" smtClean="0"/>
              <a:t>Rol</a:t>
            </a:r>
            <a:r>
              <a:rPr lang="en-US" dirty="0" smtClean="0"/>
              <a:t> - Feb. 3, 2009</a:t>
            </a:r>
            <a:endParaRPr lang="en-US" dirty="0"/>
          </a:p>
        </p:txBody>
      </p:sp>
      <p:sp>
        <p:nvSpPr>
          <p:cNvPr id="14" name="Footer Placeholder 2"/>
          <p:cNvSpPr>
            <a:spLocks noGrp="1"/>
          </p:cNvSpPr>
          <p:nvPr>
            <p:ph type="ftr" sz="quarter" idx="11"/>
          </p:nvPr>
        </p:nvSpPr>
        <p:spPr/>
        <p:txBody>
          <a:bodyPr/>
          <a:lstStyle/>
          <a:p>
            <a:pPr>
              <a:defRPr/>
            </a:pPr>
            <a:r>
              <a:rPr lang="en-US" dirty="0"/>
              <a:t>AAC Meeting</a:t>
            </a:r>
          </a:p>
        </p:txBody>
      </p:sp>
      <p:sp>
        <p:nvSpPr>
          <p:cNvPr id="13" name="Slide Number Placeholder 1"/>
          <p:cNvSpPr>
            <a:spLocks noGrp="1"/>
          </p:cNvSpPr>
          <p:nvPr>
            <p:ph type="sldNum" sz="quarter" idx="12"/>
          </p:nvPr>
        </p:nvSpPr>
        <p:spPr>
          <a:xfrm>
            <a:off x="6705600" y="6172200"/>
            <a:ext cx="2133600" cy="457200"/>
          </a:xfrm>
        </p:spPr>
        <p:txBody>
          <a:bodyPr/>
          <a:lstStyle/>
          <a:p>
            <a:pPr>
              <a:defRPr/>
            </a:pPr>
            <a:fld id="{F5D3E7B3-9A89-4B0B-AA21-B07097683CE2}" type="slidenum">
              <a:rPr lang="en-US"/>
              <a:pPr>
                <a:defRPr/>
              </a:pPr>
              <a:t>17</a:t>
            </a:fld>
            <a:endParaRPr lang="en-US" dirty="0"/>
          </a:p>
        </p:txBody>
      </p:sp>
      <p:sp>
        <p:nvSpPr>
          <p:cNvPr id="925698" name="Rectangle 2"/>
          <p:cNvSpPr>
            <a:spLocks noGrp="1" noChangeArrowheads="1"/>
          </p:cNvSpPr>
          <p:nvPr>
            <p:ph type="title" idx="4294967295"/>
          </p:nvPr>
        </p:nvSpPr>
        <p:spPr>
          <a:xfrm>
            <a:off x="0" y="301625"/>
            <a:ext cx="8229600" cy="611188"/>
          </a:xfrm>
        </p:spPr>
        <p:txBody>
          <a:bodyPr/>
          <a:lstStyle/>
          <a:p>
            <a:pPr>
              <a:defRPr/>
            </a:pPr>
            <a:r>
              <a:rPr lang="en-US" sz="4000">
                <a:solidFill>
                  <a:srgbClr val="FFFF00"/>
                </a:solidFill>
              </a:rPr>
              <a:t>HCC Magnets using HTS</a:t>
            </a:r>
          </a:p>
        </p:txBody>
      </p:sp>
      <p:sp>
        <p:nvSpPr>
          <p:cNvPr id="21" name="Date Placeholder 3"/>
          <p:cNvSpPr txBox="1">
            <a:spLocks noGrp="1"/>
          </p:cNvSpPr>
          <p:nvPr/>
        </p:nvSpPr>
        <p:spPr bwMode="auto">
          <a:xfrm>
            <a:off x="6781800" y="6172200"/>
            <a:ext cx="2133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22"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23" name="Slide Number Placeholder 5"/>
          <p:cNvSpPr txBox="1">
            <a:spLocks noGrp="1"/>
          </p:cNvSpPr>
          <p:nvPr/>
        </p:nvSpPr>
        <p:spPr bwMode="auto">
          <a:xfrm>
            <a:off x="6553200" y="6243638"/>
            <a:ext cx="2133600" cy="457200"/>
          </a:xfrm>
          <a:prstGeom prst="rect">
            <a:avLst/>
          </a:prstGeom>
          <a:noFill/>
          <a:ln>
            <a:miter lim="800000"/>
            <a:headEnd/>
            <a:tailEnd/>
          </a:ln>
        </p:spPr>
        <p:txBody>
          <a:bodyPr/>
          <a:lstStyle/>
          <a:p>
            <a:pPr algn="r" eaLnBrk="1" hangingPunct="1">
              <a:defRPr/>
            </a:pPr>
            <a:endParaRPr lang="en-US" sz="1000" dirty="0">
              <a:effectLst>
                <a:outerShdw blurRad="38100" dist="38100" dir="2700000" algn="tl">
                  <a:srgbClr val="000000"/>
                </a:outerShdw>
              </a:effectLst>
              <a:latin typeface="Verdana" pitchFamily="34" charset="0"/>
            </a:endParaRPr>
          </a:p>
        </p:txBody>
      </p:sp>
      <p:sp>
        <p:nvSpPr>
          <p:cNvPr id="25608" name="Text Box 20"/>
          <p:cNvSpPr txBox="1">
            <a:spLocks noChangeArrowheads="1"/>
          </p:cNvSpPr>
          <p:nvPr/>
        </p:nvSpPr>
        <p:spPr bwMode="auto">
          <a:xfrm>
            <a:off x="228600" y="5257800"/>
            <a:ext cx="8915400" cy="830263"/>
          </a:xfrm>
          <a:prstGeom prst="rect">
            <a:avLst/>
          </a:prstGeom>
          <a:noFill/>
          <a:ln w="9525">
            <a:noFill/>
            <a:miter lim="800000"/>
            <a:headEnd/>
            <a:tailEnd/>
          </a:ln>
        </p:spPr>
        <p:txBody>
          <a:bodyPr>
            <a:spAutoFit/>
          </a:bodyPr>
          <a:lstStyle/>
          <a:p>
            <a:r>
              <a:rPr lang="en-US" sz="1600" i="1">
                <a:solidFill>
                  <a:srgbClr val="FFFF00"/>
                </a:solidFill>
              </a:rPr>
              <a:t>Beam cooling to reduce the size of a muon beam depends on the magnetic field strength.  The Phase II proposal to develop this hybrid scheme has been approved.  Here a hybrid magnet of Nb3Sn (green) and HTS (red) could provide up to 30 T in an HCC design.</a:t>
            </a:r>
            <a:endParaRPr lang="en-US">
              <a:solidFill>
                <a:srgbClr val="FFFF00"/>
              </a:solidFill>
            </a:endParaRPr>
          </a:p>
        </p:txBody>
      </p:sp>
      <p:sp>
        <p:nvSpPr>
          <p:cNvPr id="2560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5610" name="Rectangle 8"/>
          <p:cNvSpPr>
            <a:spLocks noChangeArrowheads="1"/>
          </p:cNvSpPr>
          <p:nvPr/>
        </p:nvSpPr>
        <p:spPr bwMode="auto">
          <a:xfrm>
            <a:off x="0" y="2371725"/>
            <a:ext cx="9144000" cy="0"/>
          </a:xfrm>
          <a:prstGeom prst="rect">
            <a:avLst/>
          </a:prstGeom>
          <a:noFill/>
          <a:ln w="9525">
            <a:noFill/>
            <a:miter lim="800000"/>
            <a:headEnd/>
            <a:tailEnd/>
          </a:ln>
        </p:spPr>
        <p:txBody>
          <a:bodyPr wrap="none" anchor="ctr">
            <a:spAutoFit/>
          </a:bodyPr>
          <a:lstStyle/>
          <a:p>
            <a:r>
              <a:rPr lang="en-US" sz="1000">
                <a:solidFill>
                  <a:srgbClr val="000000"/>
                </a:solidFill>
                <a:ea typeface="Times New Roman" pitchFamily="18" charset="0"/>
                <a:cs typeface="Arial" charset="0"/>
              </a:rPr>
              <a:t>  </a:t>
            </a:r>
            <a:endParaRPr lang="en-US">
              <a:ea typeface="Times New Roman" pitchFamily="18" charset="0"/>
              <a:cs typeface="Arial" charset="0"/>
            </a:endParaRPr>
          </a:p>
        </p:txBody>
      </p:sp>
      <p:sp>
        <p:nvSpPr>
          <p:cNvPr id="25611" name="Rectangle 9"/>
          <p:cNvSpPr>
            <a:spLocks noChangeArrowheads="1"/>
          </p:cNvSpPr>
          <p:nvPr/>
        </p:nvSpPr>
        <p:spPr bwMode="auto">
          <a:xfrm>
            <a:off x="0" y="4276725"/>
            <a:ext cx="9144000" cy="457200"/>
          </a:xfrm>
          <a:prstGeom prst="rect">
            <a:avLst/>
          </a:prstGeom>
          <a:noFill/>
          <a:ln w="9525">
            <a:noFill/>
            <a:miter lim="800000"/>
            <a:headEnd/>
            <a:tailEnd/>
          </a:ln>
        </p:spPr>
        <p:txBody>
          <a:bodyPr wrap="none" anchor="ctr">
            <a:spAutoFit/>
          </a:bodyPr>
          <a:lstStyle/>
          <a:p>
            <a:endParaRPr lang="en-US"/>
          </a:p>
        </p:txBody>
      </p:sp>
      <p:sp>
        <p:nvSpPr>
          <p:cNvPr id="25612" name="Rectangle 10"/>
          <p:cNvSpPr>
            <a:spLocks noChangeArrowheads="1"/>
          </p:cNvSpPr>
          <p:nvPr/>
        </p:nvSpPr>
        <p:spPr bwMode="auto">
          <a:xfrm>
            <a:off x="0" y="6648450"/>
            <a:ext cx="9144000" cy="0"/>
          </a:xfrm>
          <a:prstGeom prst="rect">
            <a:avLst/>
          </a:prstGeom>
          <a:noFill/>
          <a:ln w="9525">
            <a:noFill/>
            <a:miter lim="800000"/>
            <a:headEnd/>
            <a:tailEnd/>
          </a:ln>
        </p:spPr>
        <p:txBody>
          <a:bodyPr wrap="none" anchor="ctr">
            <a:spAutoFit/>
          </a:bodyPr>
          <a:lstStyle/>
          <a:p>
            <a:r>
              <a:rPr lang="en-US" sz="1000">
                <a:solidFill>
                  <a:srgbClr val="000000"/>
                </a:solidFill>
                <a:ea typeface="Times New Roman" pitchFamily="18" charset="0"/>
                <a:cs typeface="Arial" charset="0"/>
              </a:rPr>
              <a:t>  </a:t>
            </a:r>
            <a:endParaRPr lang="en-US">
              <a:ea typeface="Times New Roman" pitchFamily="18" charset="0"/>
              <a:cs typeface="Arial" charset="0"/>
            </a:endParaRPr>
          </a:p>
        </p:txBody>
      </p:sp>
      <p:sp>
        <p:nvSpPr>
          <p:cNvPr id="25613"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5614" name="Picture 2"/>
          <p:cNvPicPr>
            <a:picLocks noChangeAspect="1" noChangeArrowheads="1"/>
          </p:cNvPicPr>
          <p:nvPr/>
        </p:nvPicPr>
        <p:blipFill>
          <a:blip r:embed="rId3"/>
          <a:srcRect b="2914"/>
          <a:stretch>
            <a:fillRect/>
          </a:stretch>
        </p:blipFill>
        <p:spPr bwMode="auto">
          <a:xfrm>
            <a:off x="1447800" y="914400"/>
            <a:ext cx="5888038" cy="4273550"/>
          </a:xfrm>
          <a:prstGeom prst="rect">
            <a:avLst/>
          </a:prstGeom>
          <a:noFill/>
          <a:ln w="9525">
            <a:noFill/>
            <a:miter lim="800000"/>
            <a:headEnd/>
            <a:tailEnd/>
          </a:ln>
        </p:spPr>
      </p:pic>
      <p:grpSp>
        <p:nvGrpSpPr>
          <p:cNvPr id="2" name="Group 3"/>
          <p:cNvGrpSpPr>
            <a:grpSpLocks/>
          </p:cNvGrpSpPr>
          <p:nvPr/>
        </p:nvGrpSpPr>
        <p:grpSpPr bwMode="auto">
          <a:xfrm>
            <a:off x="0" y="0"/>
            <a:ext cx="1905000" cy="838200"/>
            <a:chOff x="3840" y="3216"/>
            <a:chExt cx="1440" cy="624"/>
          </a:xfrm>
        </p:grpSpPr>
        <p:grpSp>
          <p:nvGrpSpPr>
            <p:cNvPr id="3" name="Group 4"/>
            <p:cNvGrpSpPr>
              <a:grpSpLocks/>
            </p:cNvGrpSpPr>
            <p:nvPr/>
          </p:nvGrpSpPr>
          <p:grpSpPr bwMode="auto">
            <a:xfrm>
              <a:off x="3840" y="3216"/>
              <a:ext cx="336" cy="624"/>
              <a:chOff x="1152" y="288"/>
              <a:chExt cx="960" cy="1872"/>
            </a:xfrm>
          </p:grpSpPr>
          <p:sp>
            <p:nvSpPr>
              <p:cNvPr id="25619"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5620"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5621"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5622"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5618"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4"/>
          <p:cNvSpPr>
            <a:spLocks noGrp="1"/>
          </p:cNvSpPr>
          <p:nvPr>
            <p:ph type="dt" sz="quarter" idx="10"/>
          </p:nvPr>
        </p:nvSpPr>
        <p:spPr/>
        <p:txBody>
          <a:bodyPr/>
          <a:lstStyle/>
          <a:p>
            <a:pPr>
              <a:defRPr/>
            </a:pPr>
            <a:r>
              <a:rPr lang="en-US" smtClean="0"/>
              <a:t>Rol - Feb. 3, 2009</a:t>
            </a:r>
            <a:endParaRPr lang="en-US"/>
          </a:p>
        </p:txBody>
      </p:sp>
      <p:sp>
        <p:nvSpPr>
          <p:cNvPr id="12" name="Footer Placeholder 5"/>
          <p:cNvSpPr>
            <a:spLocks noGrp="1"/>
          </p:cNvSpPr>
          <p:nvPr>
            <p:ph type="ftr" sz="quarter" idx="11"/>
          </p:nvPr>
        </p:nvSpPr>
        <p:spPr/>
        <p:txBody>
          <a:bodyPr/>
          <a:lstStyle/>
          <a:p>
            <a:pPr>
              <a:defRPr/>
            </a:pPr>
            <a:r>
              <a:rPr lang="en-US"/>
              <a:t>AAC Meeting</a:t>
            </a:r>
            <a:endParaRPr lang="en-US" dirty="0"/>
          </a:p>
        </p:txBody>
      </p:sp>
      <p:sp>
        <p:nvSpPr>
          <p:cNvPr id="13" name="Slide Number Placeholder 6"/>
          <p:cNvSpPr>
            <a:spLocks noGrp="1"/>
          </p:cNvSpPr>
          <p:nvPr>
            <p:ph type="sldNum" sz="quarter" idx="12"/>
          </p:nvPr>
        </p:nvSpPr>
        <p:spPr/>
        <p:txBody>
          <a:bodyPr/>
          <a:lstStyle/>
          <a:p>
            <a:pPr>
              <a:defRPr/>
            </a:pPr>
            <a:fld id="{5B35D096-0004-4A34-92F3-FD546612826E}" type="slidenum">
              <a:rPr lang="en-US"/>
              <a:pPr>
                <a:defRPr/>
              </a:pPr>
              <a:t>18</a:t>
            </a:fld>
            <a:endParaRPr lang="en-US"/>
          </a:p>
        </p:txBody>
      </p:sp>
      <p:sp>
        <p:nvSpPr>
          <p:cNvPr id="540674" name="Rectangle 2"/>
          <p:cNvSpPr>
            <a:spLocks noGrp="1" noChangeArrowheads="1"/>
          </p:cNvSpPr>
          <p:nvPr>
            <p:ph type="title"/>
          </p:nvPr>
        </p:nvSpPr>
        <p:spPr>
          <a:xfrm>
            <a:off x="914400" y="0"/>
            <a:ext cx="8229600" cy="685800"/>
          </a:xfrm>
        </p:spPr>
        <p:txBody>
          <a:bodyPr/>
          <a:lstStyle/>
          <a:p>
            <a:pPr eaLnBrk="1" hangingPunct="1">
              <a:defRPr/>
            </a:pPr>
            <a:r>
              <a:rPr lang="en-US" sz="3200" dirty="0" smtClean="0">
                <a:solidFill>
                  <a:srgbClr val="FFFF00"/>
                </a:solidFill>
              </a:rPr>
              <a:t>many new ideas under development:</a:t>
            </a:r>
            <a:r>
              <a:rPr lang="en-US" sz="3200" dirty="0" smtClean="0"/>
              <a:t> </a:t>
            </a:r>
            <a:endParaRPr lang="en-US" sz="3200" dirty="0" smtClean="0">
              <a:solidFill>
                <a:srgbClr val="FFFF00"/>
              </a:solidFill>
            </a:endParaRPr>
          </a:p>
        </p:txBody>
      </p:sp>
      <p:sp>
        <p:nvSpPr>
          <p:cNvPr id="540675" name="Rectangle 3"/>
          <p:cNvSpPr>
            <a:spLocks noGrp="1" noChangeArrowheads="1"/>
          </p:cNvSpPr>
          <p:nvPr>
            <p:ph type="body" sz="half" idx="1"/>
          </p:nvPr>
        </p:nvSpPr>
        <p:spPr>
          <a:xfrm>
            <a:off x="533400" y="685800"/>
            <a:ext cx="8458200" cy="5715000"/>
          </a:xfrm>
        </p:spPr>
        <p:txBody>
          <a:bodyPr/>
          <a:lstStyle/>
          <a:p>
            <a:pPr eaLnBrk="1" hangingPunct="1">
              <a:lnSpc>
                <a:spcPct val="80000"/>
              </a:lnSpc>
              <a:buFont typeface="Wingdings" pitchFamily="2" charset="2"/>
              <a:buNone/>
              <a:defRPr/>
            </a:pPr>
            <a:r>
              <a:rPr lang="en-US" sz="2000" dirty="0" smtClean="0">
                <a:solidFill>
                  <a:srgbClr val="FFFF00"/>
                </a:solidFill>
              </a:rPr>
              <a:t>H</a:t>
            </a:r>
            <a:r>
              <a:rPr lang="en-US" sz="2000" baseline="-25000" dirty="0" smtClean="0">
                <a:solidFill>
                  <a:srgbClr val="FFFF00"/>
                </a:solidFill>
              </a:rPr>
              <a:t>2</a:t>
            </a:r>
            <a:r>
              <a:rPr lang="en-US" sz="2000" dirty="0" smtClean="0">
                <a:solidFill>
                  <a:srgbClr val="FFFF00"/>
                </a:solidFill>
              </a:rPr>
              <a:t>-Pressurized RF Cavities</a:t>
            </a:r>
          </a:p>
          <a:p>
            <a:pPr eaLnBrk="1" hangingPunct="1">
              <a:lnSpc>
                <a:spcPct val="80000"/>
              </a:lnSpc>
              <a:buFont typeface="Wingdings" pitchFamily="2" charset="2"/>
              <a:buNone/>
              <a:defRPr/>
            </a:pPr>
            <a:r>
              <a:rPr lang="en-US" sz="2000" dirty="0" smtClean="0">
                <a:solidFill>
                  <a:srgbClr val="FFFF00"/>
                </a:solidFill>
              </a:rPr>
              <a:t>Continuous Absorber for Emittance Exchange</a:t>
            </a:r>
          </a:p>
          <a:p>
            <a:pPr eaLnBrk="1" hangingPunct="1">
              <a:lnSpc>
                <a:spcPct val="80000"/>
              </a:lnSpc>
              <a:buFont typeface="Wingdings" pitchFamily="2" charset="2"/>
              <a:buNone/>
              <a:defRPr/>
            </a:pPr>
            <a:r>
              <a:rPr lang="en-US" sz="2000" dirty="0" smtClean="0">
                <a:solidFill>
                  <a:srgbClr val="FFFF00"/>
                </a:solidFill>
              </a:rPr>
              <a:t>Helical Cooling Channel</a:t>
            </a:r>
          </a:p>
          <a:p>
            <a:pPr eaLnBrk="1" hangingPunct="1">
              <a:lnSpc>
                <a:spcPct val="80000"/>
              </a:lnSpc>
              <a:buFont typeface="Wingdings" pitchFamily="2" charset="2"/>
              <a:buNone/>
              <a:defRPr/>
            </a:pPr>
            <a:r>
              <a:rPr lang="en-US" sz="2000" dirty="0" smtClean="0">
                <a:solidFill>
                  <a:srgbClr val="FFFF00"/>
                </a:solidFill>
              </a:rPr>
              <a:t>Parametric-resonance Ionization Cooling</a:t>
            </a:r>
          </a:p>
          <a:p>
            <a:pPr eaLnBrk="1" hangingPunct="1">
              <a:lnSpc>
                <a:spcPct val="80000"/>
              </a:lnSpc>
              <a:buFont typeface="Wingdings" pitchFamily="2" charset="2"/>
              <a:buNone/>
              <a:defRPr/>
            </a:pPr>
            <a:r>
              <a:rPr lang="en-US" sz="2000" dirty="0" smtClean="0">
                <a:solidFill>
                  <a:srgbClr val="FFFF00"/>
                </a:solidFill>
              </a:rPr>
              <a:t>Reverse Emittance Exchange</a:t>
            </a:r>
          </a:p>
          <a:p>
            <a:pPr eaLnBrk="1" hangingPunct="1">
              <a:lnSpc>
                <a:spcPct val="80000"/>
              </a:lnSpc>
              <a:buFont typeface="Wingdings" pitchFamily="2" charset="2"/>
              <a:buNone/>
              <a:defRPr/>
            </a:pPr>
            <a:r>
              <a:rPr lang="en-US" sz="2000" dirty="0" smtClean="0">
                <a:solidFill>
                  <a:srgbClr val="FFFF00"/>
                </a:solidFill>
              </a:rPr>
              <a:t>RF capture, phase rotation, cooling in HP RF Cavities</a:t>
            </a:r>
          </a:p>
          <a:p>
            <a:pPr eaLnBrk="1" hangingPunct="1">
              <a:lnSpc>
                <a:spcPct val="80000"/>
              </a:lnSpc>
              <a:buFont typeface="Wingdings" pitchFamily="2" charset="2"/>
              <a:buNone/>
              <a:defRPr/>
            </a:pPr>
            <a:r>
              <a:rPr lang="en-US" sz="2000" dirty="0" smtClean="0">
                <a:solidFill>
                  <a:srgbClr val="FFFF00"/>
                </a:solidFill>
              </a:rPr>
              <a:t>Bunch coalescing</a:t>
            </a:r>
          </a:p>
          <a:p>
            <a:pPr eaLnBrk="1" hangingPunct="1">
              <a:lnSpc>
                <a:spcPct val="80000"/>
              </a:lnSpc>
              <a:buFont typeface="Wingdings" pitchFamily="2" charset="2"/>
              <a:buNone/>
              <a:defRPr/>
            </a:pPr>
            <a:r>
              <a:rPr lang="en-US" sz="2000" dirty="0" smtClean="0">
                <a:solidFill>
                  <a:srgbClr val="FFFF00"/>
                </a:solidFill>
              </a:rPr>
              <a:t>Very High Field Solenoid magnets for better cooling</a:t>
            </a:r>
          </a:p>
          <a:p>
            <a:pPr eaLnBrk="1" hangingPunct="1">
              <a:lnSpc>
                <a:spcPct val="80000"/>
              </a:lnSpc>
              <a:buFont typeface="Wingdings" pitchFamily="2" charset="2"/>
              <a:buNone/>
              <a:defRPr/>
            </a:pPr>
            <a:r>
              <a:rPr lang="en-US" sz="2000" dirty="0" smtClean="0">
                <a:solidFill>
                  <a:srgbClr val="FFFF00"/>
                </a:solidFill>
              </a:rPr>
              <a:t>p-dependent HCC </a:t>
            </a:r>
          </a:p>
          <a:p>
            <a:pPr eaLnBrk="1" hangingPunct="1">
              <a:lnSpc>
                <a:spcPct val="80000"/>
              </a:lnSpc>
              <a:buFont typeface="Wingdings" pitchFamily="2" charset="2"/>
              <a:buNone/>
              <a:defRPr/>
            </a:pPr>
            <a:r>
              <a:rPr lang="en-US" sz="2000" dirty="0" smtClean="0">
                <a:solidFill>
                  <a:srgbClr val="FFFF00"/>
                </a:solidFill>
              </a:rPr>
              <a:t>	precooler</a:t>
            </a:r>
          </a:p>
          <a:p>
            <a:pPr eaLnBrk="1" hangingPunct="1">
              <a:lnSpc>
                <a:spcPct val="80000"/>
              </a:lnSpc>
              <a:buFont typeface="Wingdings" pitchFamily="2" charset="2"/>
              <a:buNone/>
              <a:defRPr/>
            </a:pPr>
            <a:r>
              <a:rPr lang="en-US" sz="2000" dirty="0" smtClean="0">
                <a:solidFill>
                  <a:srgbClr val="FFFF00"/>
                </a:solidFill>
              </a:rPr>
              <a:t>	HTS for extreme transverse cooling</a:t>
            </a:r>
          </a:p>
          <a:p>
            <a:pPr eaLnBrk="1" hangingPunct="1">
              <a:lnSpc>
                <a:spcPct val="80000"/>
              </a:lnSpc>
              <a:buFont typeface="Wingdings" pitchFamily="2" charset="2"/>
              <a:buNone/>
              <a:defRPr/>
            </a:pPr>
            <a:r>
              <a:rPr lang="en-US" sz="2000" dirty="0" smtClean="0">
                <a:solidFill>
                  <a:srgbClr val="FFFF00"/>
                </a:solidFill>
              </a:rPr>
              <a:t>	MANX 6d Cooling Demo</a:t>
            </a:r>
          </a:p>
          <a:p>
            <a:pPr eaLnBrk="1" hangingPunct="1">
              <a:lnSpc>
                <a:spcPct val="80000"/>
              </a:lnSpc>
              <a:buFont typeface="Wingdings" pitchFamily="2" charset="2"/>
              <a:buNone/>
              <a:defRPr/>
            </a:pPr>
            <a:r>
              <a:rPr lang="en-US" sz="2000" dirty="0" smtClean="0">
                <a:solidFill>
                  <a:srgbClr val="FFFF00"/>
                </a:solidFill>
              </a:rPr>
              <a:t>	improved mu2e design</a:t>
            </a:r>
          </a:p>
          <a:p>
            <a:pPr eaLnBrk="1" hangingPunct="1">
              <a:lnSpc>
                <a:spcPct val="80000"/>
              </a:lnSpc>
              <a:buFont typeface="Wingdings" pitchFamily="2" charset="2"/>
              <a:buNone/>
              <a:defRPr/>
            </a:pPr>
            <a:endParaRPr lang="en-US" sz="1800" dirty="0" smtClean="0">
              <a:solidFill>
                <a:srgbClr val="FFFF00"/>
              </a:solidFill>
            </a:endParaRPr>
          </a:p>
          <a:p>
            <a:pPr eaLnBrk="1" hangingPunct="1">
              <a:lnSpc>
                <a:spcPct val="80000"/>
              </a:lnSpc>
              <a:buFont typeface="Wingdings" pitchFamily="2" charset="2"/>
              <a:buNone/>
              <a:defRPr/>
            </a:pPr>
            <a:r>
              <a:rPr lang="en-US" sz="1800" dirty="0" smtClean="0">
                <a:solidFill>
                  <a:srgbClr val="FFFF00"/>
                </a:solidFill>
              </a:rPr>
              <a:t>See </a:t>
            </a:r>
            <a:r>
              <a:rPr lang="en-US" sz="1800" dirty="0" smtClean="0">
                <a:solidFill>
                  <a:srgbClr val="FFFF00"/>
                </a:solidFill>
                <a:hlinkClick r:id="rId3"/>
              </a:rPr>
              <a:t>http://www.muonsinc.com/</a:t>
            </a:r>
            <a:endParaRPr lang="en-US" sz="1800" dirty="0" smtClean="0">
              <a:solidFill>
                <a:srgbClr val="FFFF00"/>
              </a:solidFill>
            </a:endParaRPr>
          </a:p>
          <a:p>
            <a:pPr eaLnBrk="1" hangingPunct="1">
              <a:lnSpc>
                <a:spcPct val="80000"/>
              </a:lnSpc>
              <a:buFont typeface="Wingdings" pitchFamily="2" charset="2"/>
              <a:buNone/>
              <a:defRPr/>
            </a:pPr>
            <a:r>
              <a:rPr lang="en-US" sz="1800" dirty="0" smtClean="0">
                <a:solidFill>
                  <a:srgbClr val="FFFF00"/>
                </a:solidFill>
              </a:rPr>
              <a:t>		“papers and reports”</a:t>
            </a:r>
          </a:p>
          <a:p>
            <a:pPr eaLnBrk="1" hangingPunct="1">
              <a:lnSpc>
                <a:spcPct val="80000"/>
              </a:lnSpc>
              <a:buFont typeface="Wingdings" pitchFamily="2" charset="2"/>
              <a:buNone/>
              <a:defRPr/>
            </a:pPr>
            <a:r>
              <a:rPr lang="en-US" sz="1800" dirty="0" smtClean="0">
                <a:solidFill>
                  <a:srgbClr val="FFFF00"/>
                </a:solidFill>
              </a:rPr>
              <a:t>42 Abstracts for PAC09</a:t>
            </a:r>
          </a:p>
          <a:p>
            <a:pPr eaLnBrk="1" hangingPunct="1">
              <a:lnSpc>
                <a:spcPct val="80000"/>
              </a:lnSpc>
              <a:buFont typeface="Wingdings" pitchFamily="2" charset="2"/>
              <a:buNone/>
              <a:defRPr/>
            </a:pPr>
            <a:r>
              <a:rPr lang="en-US" sz="1800" dirty="0" smtClean="0">
                <a:solidFill>
                  <a:srgbClr val="FFFF00"/>
                </a:solidFill>
              </a:rPr>
              <a:t>21 Papers from EPAC08</a:t>
            </a:r>
          </a:p>
          <a:p>
            <a:pPr eaLnBrk="1" hangingPunct="1">
              <a:lnSpc>
                <a:spcPct val="80000"/>
              </a:lnSpc>
              <a:buFont typeface="Wingdings" pitchFamily="2" charset="2"/>
              <a:buNone/>
              <a:defRPr/>
            </a:pPr>
            <a:r>
              <a:rPr lang="en-US" sz="1800" dirty="0" smtClean="0">
                <a:solidFill>
                  <a:srgbClr val="FFFF00"/>
                </a:solidFill>
              </a:rPr>
              <a:t>13 Papers from PAC07</a:t>
            </a:r>
          </a:p>
          <a:p>
            <a:pPr eaLnBrk="1" hangingPunct="1">
              <a:lnSpc>
                <a:spcPct val="80000"/>
              </a:lnSpc>
              <a:buFont typeface="Wingdings" pitchFamily="2" charset="2"/>
              <a:buNone/>
              <a:defRPr/>
            </a:pPr>
            <a:endParaRPr lang="en-US" sz="1800" dirty="0" smtClean="0">
              <a:solidFill>
                <a:srgbClr val="FFFF00"/>
              </a:solidFill>
            </a:endParaRPr>
          </a:p>
          <a:p>
            <a:pPr eaLnBrk="1" hangingPunct="1">
              <a:lnSpc>
                <a:spcPct val="80000"/>
              </a:lnSpc>
              <a:buFont typeface="Wingdings" pitchFamily="2" charset="2"/>
              <a:buNone/>
              <a:defRPr/>
            </a:pPr>
            <a:endParaRPr lang="en-US" sz="1800" dirty="0" smtClean="0">
              <a:solidFill>
                <a:srgbClr val="FFFF00"/>
              </a:solidFill>
            </a:endParaRPr>
          </a:p>
        </p:txBody>
      </p:sp>
      <p:grpSp>
        <p:nvGrpSpPr>
          <p:cNvPr id="19463" name="Group 6"/>
          <p:cNvGrpSpPr>
            <a:grpSpLocks/>
          </p:cNvGrpSpPr>
          <p:nvPr/>
        </p:nvGrpSpPr>
        <p:grpSpPr bwMode="auto">
          <a:xfrm>
            <a:off x="0" y="0"/>
            <a:ext cx="1905000" cy="838200"/>
            <a:chOff x="3840" y="3216"/>
            <a:chExt cx="1440" cy="624"/>
          </a:xfrm>
        </p:grpSpPr>
        <p:grpSp>
          <p:nvGrpSpPr>
            <p:cNvPr id="19464" name="Group 7"/>
            <p:cNvGrpSpPr>
              <a:grpSpLocks/>
            </p:cNvGrpSpPr>
            <p:nvPr/>
          </p:nvGrpSpPr>
          <p:grpSpPr bwMode="auto">
            <a:xfrm>
              <a:off x="3840" y="3216"/>
              <a:ext cx="336" cy="624"/>
              <a:chOff x="1152" y="288"/>
              <a:chExt cx="960" cy="1872"/>
            </a:xfrm>
          </p:grpSpPr>
          <p:sp>
            <p:nvSpPr>
              <p:cNvPr id="19466" name="Oval 8"/>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9467" name="Oval 9"/>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9468" name="Rectangle 10"/>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9469" name="WordArt 11"/>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9465" name="Text Box 12"/>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Rol - Feb. 3, 2009</a:t>
            </a:r>
            <a:endParaRPr lang="en-US"/>
          </a:p>
        </p:txBody>
      </p:sp>
      <p:sp>
        <p:nvSpPr>
          <p:cNvPr id="8" name="Footer Placeholder 3"/>
          <p:cNvSpPr>
            <a:spLocks noGrp="1"/>
          </p:cNvSpPr>
          <p:nvPr>
            <p:ph type="ftr" sz="quarter" idx="11"/>
          </p:nvPr>
        </p:nvSpPr>
        <p:spPr/>
        <p:txBody>
          <a:bodyPr/>
          <a:lstStyle/>
          <a:p>
            <a:pPr>
              <a:defRPr/>
            </a:pPr>
            <a:r>
              <a:rPr lang="en-US"/>
              <a:t>AAC Meeting</a:t>
            </a:r>
          </a:p>
        </p:txBody>
      </p:sp>
      <p:sp>
        <p:nvSpPr>
          <p:cNvPr id="9" name="Slide Number Placeholder 4"/>
          <p:cNvSpPr>
            <a:spLocks noGrp="1"/>
          </p:cNvSpPr>
          <p:nvPr>
            <p:ph type="sldNum" sz="quarter" idx="12"/>
          </p:nvPr>
        </p:nvSpPr>
        <p:spPr/>
        <p:txBody>
          <a:bodyPr/>
          <a:lstStyle/>
          <a:p>
            <a:pPr>
              <a:defRPr/>
            </a:pPr>
            <a:fld id="{CA9C459A-1B12-4A68-A80C-EB48686D12B9}" type="slidenum">
              <a:rPr lang="en-US"/>
              <a:pPr>
                <a:defRPr/>
              </a:pPr>
              <a:t>19</a:t>
            </a:fld>
            <a:endParaRPr lang="en-US"/>
          </a:p>
        </p:txBody>
      </p:sp>
      <p:sp>
        <p:nvSpPr>
          <p:cNvPr id="908292" name="Rectangle 4"/>
          <p:cNvSpPr>
            <a:spLocks noGrp="1" noChangeArrowheads="1"/>
          </p:cNvSpPr>
          <p:nvPr>
            <p:ph type="title"/>
          </p:nvPr>
        </p:nvSpPr>
        <p:spPr>
          <a:xfrm>
            <a:off x="457200" y="381000"/>
            <a:ext cx="8229600" cy="865188"/>
          </a:xfrm>
        </p:spPr>
        <p:txBody>
          <a:bodyPr/>
          <a:lstStyle/>
          <a:p>
            <a:pPr eaLnBrk="1" hangingPunct="1">
              <a:defRPr/>
            </a:pPr>
            <a:r>
              <a:rPr lang="en-US" sz="2000" dirty="0" smtClean="0">
                <a:solidFill>
                  <a:srgbClr val="FFFF00"/>
                </a:solidFill>
              </a:rPr>
              <a:t/>
            </a:r>
            <a:br>
              <a:rPr lang="en-US" sz="2000" dirty="0" smtClean="0">
                <a:solidFill>
                  <a:srgbClr val="FFFF00"/>
                </a:solidFill>
              </a:rPr>
            </a:br>
            <a:r>
              <a:rPr lang="en-US" sz="2000" b="1" dirty="0" smtClean="0">
                <a:solidFill>
                  <a:srgbClr val="FFFF00"/>
                </a:solidFill>
              </a:rPr>
              <a:t>MANX, A 6D MUON BEAM COOLING EXPERIMENT</a:t>
            </a:r>
            <a:r>
              <a:rPr lang="en-US" sz="4000" b="1" dirty="0" smtClean="0">
                <a:solidFill>
                  <a:srgbClr val="FFFF00"/>
                </a:solidFill>
              </a:rPr>
              <a:t> </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20486" name="Rectangle 5"/>
          <p:cNvSpPr>
            <a:spLocks noChangeArrowheads="1"/>
          </p:cNvSpPr>
          <p:nvPr/>
        </p:nvSpPr>
        <p:spPr bwMode="auto">
          <a:xfrm>
            <a:off x="381000" y="1209675"/>
            <a:ext cx="8458200" cy="5493812"/>
          </a:xfrm>
          <a:prstGeom prst="rect">
            <a:avLst/>
          </a:prstGeom>
          <a:noFill/>
          <a:ln w="9525">
            <a:noFill/>
            <a:miter lim="800000"/>
            <a:headEnd/>
            <a:tailEnd/>
          </a:ln>
        </p:spPr>
        <p:txBody>
          <a:bodyPr anchor="ctr">
            <a:spAutoFit/>
          </a:bodyPr>
          <a:lstStyle/>
          <a:p>
            <a:r>
              <a:rPr lang="en-US" dirty="0">
                <a:solidFill>
                  <a:srgbClr val="FFFF00"/>
                </a:solidFill>
                <a:latin typeface="Times New Roman" pitchFamily="18" charset="0"/>
                <a:cs typeface="Times New Roman" pitchFamily="18" charset="0"/>
              </a:rPr>
              <a:t>Robert Abrams</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Mohammad Alsharo’a</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Andrei Afanasev</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Charles Ankenbrandt</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Emanuela</a:t>
            </a:r>
            <a:r>
              <a:rPr lang="en-US" dirty="0">
                <a:solidFill>
                  <a:srgbClr val="FFFF00"/>
                </a:solidFill>
                <a:latin typeface="Times New Roman" pitchFamily="18" charset="0"/>
                <a:cs typeface="Times New Roman" pitchFamily="18" charset="0"/>
              </a:rPr>
              <a:t> Barzi</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Kevin Beard</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Alex Bogacz</a:t>
            </a:r>
            <a:r>
              <a:rPr lang="en-US" baseline="30000" dirty="0">
                <a:solidFill>
                  <a:srgbClr val="FFFF00"/>
                </a:solidFill>
                <a:latin typeface="Times New Roman" pitchFamily="18" charset="0"/>
                <a:cs typeface="Times New Roman" pitchFamily="18" charset="0"/>
              </a:rPr>
              <a:t>3</a:t>
            </a:r>
            <a:r>
              <a:rPr lang="en-US" dirty="0">
                <a:solidFill>
                  <a:srgbClr val="FFFF00"/>
                </a:solidFill>
                <a:latin typeface="Times New Roman" pitchFamily="18" charset="0"/>
                <a:cs typeface="Times New Roman" pitchFamily="18" charset="0"/>
              </a:rPr>
              <a:t>, Daniel Broemmelsiek</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a:t>
            </a:r>
          </a:p>
          <a:p>
            <a:r>
              <a:rPr lang="en-US" dirty="0">
                <a:solidFill>
                  <a:srgbClr val="FFFF00"/>
                </a:solidFill>
                <a:latin typeface="Times New Roman" pitchFamily="18" charset="0"/>
                <a:cs typeface="Times New Roman" pitchFamily="18" charset="0"/>
              </a:rPr>
              <a:t>Yu-Chiu Chao</a:t>
            </a:r>
            <a:r>
              <a:rPr lang="en-US" baseline="30000" dirty="0">
                <a:solidFill>
                  <a:srgbClr val="FFFF00"/>
                </a:solidFill>
                <a:latin typeface="Times New Roman" pitchFamily="18" charset="0"/>
                <a:cs typeface="Times New Roman" pitchFamily="18" charset="0"/>
              </a:rPr>
              <a:t>3</a:t>
            </a:r>
            <a:r>
              <a:rPr lang="en-US" dirty="0">
                <a:solidFill>
                  <a:srgbClr val="FFFF00"/>
                </a:solidFill>
                <a:latin typeface="Times New Roman" pitchFamily="18" charset="0"/>
                <a:cs typeface="Times New Roman" pitchFamily="18" charset="0"/>
              </a:rPr>
              <a:t>, Linda Coney</a:t>
            </a:r>
            <a:r>
              <a:rPr lang="en-US" baseline="30000" dirty="0">
                <a:solidFill>
                  <a:srgbClr val="FFFF00"/>
                </a:solidFill>
                <a:latin typeface="Times New Roman" pitchFamily="18" charset="0"/>
                <a:cs typeface="Times New Roman" pitchFamily="18" charset="0"/>
              </a:rPr>
              <a:t>4</a:t>
            </a:r>
            <a:r>
              <a:rPr lang="en-US" dirty="0">
                <a:solidFill>
                  <a:srgbClr val="FFFF00"/>
                </a:solidFill>
                <a:latin typeface="Times New Roman" pitchFamily="18" charset="0"/>
                <a:cs typeface="Times New Roman" pitchFamily="18" charset="0"/>
              </a:rPr>
              <a:t>, Mary Anne Cummings</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Yaroslav</a:t>
            </a:r>
            <a:r>
              <a:rPr lang="en-US" dirty="0">
                <a:solidFill>
                  <a:srgbClr val="FFFF00"/>
                </a:solidFill>
                <a:latin typeface="Times New Roman" pitchFamily="18" charset="0"/>
                <a:cs typeface="Times New Roman" pitchFamily="18" charset="0"/>
              </a:rPr>
              <a:t> Derbenev</a:t>
            </a:r>
            <a:r>
              <a:rPr lang="en-US" baseline="30000" dirty="0">
                <a:solidFill>
                  <a:srgbClr val="FFFF00"/>
                </a:solidFill>
                <a:latin typeface="Times New Roman" pitchFamily="18" charset="0"/>
                <a:cs typeface="Times New Roman" pitchFamily="18" charset="0"/>
              </a:rPr>
              <a:t>3</a:t>
            </a:r>
            <a:r>
              <a:rPr lang="en-US" dirty="0">
                <a:solidFill>
                  <a:srgbClr val="FFFF00"/>
                </a:solidFill>
                <a:latin typeface="Times New Roman" pitchFamily="18" charset="0"/>
                <a:cs typeface="Times New Roman" pitchFamily="18" charset="0"/>
              </a:rPr>
              <a:t>, </a:t>
            </a:r>
          </a:p>
          <a:p>
            <a:r>
              <a:rPr lang="en-US" dirty="0">
                <a:solidFill>
                  <a:srgbClr val="FFFF00"/>
                </a:solidFill>
                <a:latin typeface="Times New Roman" pitchFamily="18" charset="0"/>
                <a:cs typeface="Times New Roman" pitchFamily="18" charset="0"/>
              </a:rPr>
              <a:t>Henry Frisch</a:t>
            </a:r>
            <a:r>
              <a:rPr lang="en-US" baseline="30000" dirty="0">
                <a:solidFill>
                  <a:srgbClr val="FFFF00"/>
                </a:solidFill>
                <a:latin typeface="Times New Roman" pitchFamily="18" charset="0"/>
                <a:cs typeface="Times New Roman" pitchFamily="18" charset="0"/>
              </a:rPr>
              <a:t>5</a:t>
            </a:r>
            <a:r>
              <a:rPr lang="en-US" dirty="0">
                <a:solidFill>
                  <a:srgbClr val="FFFF00"/>
                </a:solidFill>
                <a:latin typeface="Times New Roman" pitchFamily="18" charset="0"/>
                <a:cs typeface="Times New Roman" pitchFamily="18" charset="0"/>
              </a:rPr>
              <a:t>, Ivan Gonin</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Gail Hanson</a:t>
            </a:r>
            <a:r>
              <a:rPr lang="en-US" baseline="30000" dirty="0">
                <a:solidFill>
                  <a:srgbClr val="FFFF00"/>
                </a:solidFill>
                <a:latin typeface="Times New Roman" pitchFamily="18" charset="0"/>
                <a:cs typeface="Times New Roman" pitchFamily="18" charset="0"/>
              </a:rPr>
              <a:t>4</a:t>
            </a:r>
            <a:r>
              <a:rPr lang="en-US" dirty="0">
                <a:solidFill>
                  <a:srgbClr val="FFFF00"/>
                </a:solidFill>
                <a:latin typeface="Times New Roman" pitchFamily="18" charset="0"/>
                <a:cs typeface="Times New Roman" pitchFamily="18" charset="0"/>
              </a:rPr>
              <a:t>, David Hedin</a:t>
            </a:r>
            <a:r>
              <a:rPr lang="en-US" baseline="30000" dirty="0">
                <a:solidFill>
                  <a:srgbClr val="FFFF00"/>
                </a:solidFill>
                <a:latin typeface="Times New Roman" pitchFamily="18" charset="0"/>
                <a:cs typeface="Times New Roman" pitchFamily="18" charset="0"/>
              </a:rPr>
              <a:t>6</a:t>
            </a:r>
            <a:r>
              <a:rPr lang="en-US" dirty="0">
                <a:solidFill>
                  <a:srgbClr val="FFFF00"/>
                </a:solidFill>
                <a:latin typeface="Times New Roman" pitchFamily="18" charset="0"/>
                <a:cs typeface="Times New Roman" pitchFamily="18" charset="0"/>
              </a:rPr>
              <a:t>, Martin Hu</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Valentin</a:t>
            </a:r>
            <a:r>
              <a:rPr lang="en-US" dirty="0">
                <a:solidFill>
                  <a:srgbClr val="FFFF00"/>
                </a:solidFill>
                <a:latin typeface="Times New Roman" pitchFamily="18" charset="0"/>
                <a:cs typeface="Times New Roman" pitchFamily="18" charset="0"/>
              </a:rPr>
              <a:t> Ivanov</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t>
            </a:r>
          </a:p>
          <a:p>
            <a:r>
              <a:rPr lang="en-US" dirty="0">
                <a:solidFill>
                  <a:srgbClr val="FFFF00"/>
                </a:solidFill>
                <a:latin typeface="Times New Roman" pitchFamily="18" charset="0"/>
                <a:cs typeface="Times New Roman" pitchFamily="18" charset="0"/>
              </a:rPr>
              <a:t>Rolland Johnson</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Stephen Kahn</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Daniel Kaplan</a:t>
            </a:r>
            <a:r>
              <a:rPr lang="en-US" baseline="30000" dirty="0">
                <a:solidFill>
                  <a:srgbClr val="FFFF00"/>
                </a:solidFill>
                <a:latin typeface="Times New Roman" pitchFamily="18" charset="0"/>
                <a:cs typeface="Times New Roman" pitchFamily="18" charset="0"/>
              </a:rPr>
              <a:t>7</a:t>
            </a:r>
            <a:r>
              <a:rPr lang="en-US" dirty="0">
                <a:solidFill>
                  <a:srgbClr val="FFFF00"/>
                </a:solidFill>
                <a:latin typeface="Times New Roman" pitchFamily="18" charset="0"/>
                <a:cs typeface="Times New Roman" pitchFamily="18" charset="0"/>
              </a:rPr>
              <a:t>, Vladimir Kashikhin</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a:t>
            </a:r>
          </a:p>
          <a:p>
            <a:r>
              <a:rPr lang="en-US" dirty="0" err="1">
                <a:solidFill>
                  <a:srgbClr val="FFFF00"/>
                </a:solidFill>
                <a:latin typeface="Times New Roman" pitchFamily="18" charset="0"/>
                <a:cs typeface="Times New Roman" pitchFamily="18" charset="0"/>
              </a:rPr>
              <a:t>Moyses</a:t>
            </a:r>
            <a:r>
              <a:rPr lang="en-US" dirty="0">
                <a:solidFill>
                  <a:srgbClr val="FFFF00"/>
                </a:solidFill>
                <a:latin typeface="Times New Roman" pitchFamily="18" charset="0"/>
                <a:cs typeface="Times New Roman" pitchFamily="18" charset="0"/>
              </a:rPr>
              <a:t> Kuchnir</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Michael Lamm</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James Maloney</a:t>
            </a:r>
            <a:r>
              <a:rPr lang="en-US" baseline="30000" dirty="0">
                <a:solidFill>
                  <a:srgbClr val="FFFF00"/>
                </a:solidFill>
                <a:latin typeface="Times New Roman" pitchFamily="18" charset="0"/>
                <a:cs typeface="Times New Roman" pitchFamily="18" charset="0"/>
              </a:rPr>
              <a:t>6</a:t>
            </a:r>
            <a:r>
              <a:rPr lang="en-US" dirty="0">
                <a:solidFill>
                  <a:srgbClr val="FFFF00"/>
                </a:solidFill>
                <a:latin typeface="Times New Roman" pitchFamily="18" charset="0"/>
                <a:cs typeface="Times New Roman" pitchFamily="18" charset="0"/>
              </a:rPr>
              <a:t>, Michael Neubauer</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t>
            </a:r>
          </a:p>
          <a:p>
            <a:r>
              <a:rPr lang="en-US" dirty="0">
                <a:solidFill>
                  <a:srgbClr val="FFFF00"/>
                </a:solidFill>
                <a:latin typeface="Times New Roman" pitchFamily="18" charset="0"/>
                <a:cs typeface="Times New Roman" pitchFamily="18" charset="0"/>
              </a:rPr>
              <a:t>David Neuffer</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Milord Popovic</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Robert Rimmer</a:t>
            </a:r>
            <a:r>
              <a:rPr lang="en-US" baseline="30000" dirty="0">
                <a:solidFill>
                  <a:srgbClr val="FFFF00"/>
                </a:solidFill>
                <a:latin typeface="Times New Roman" pitchFamily="18" charset="0"/>
                <a:cs typeface="Times New Roman" pitchFamily="18" charset="0"/>
              </a:rPr>
              <a:t>3</a:t>
            </a:r>
            <a:r>
              <a:rPr lang="en-US" dirty="0">
                <a:solidFill>
                  <a:srgbClr val="FFFF00"/>
                </a:solidFill>
                <a:latin typeface="Times New Roman" pitchFamily="18" charset="0"/>
                <a:cs typeface="Times New Roman" pitchFamily="18" charset="0"/>
              </a:rPr>
              <a:t>, Thomas Roberts</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Richard Sah</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Pavel</a:t>
            </a:r>
            <a:r>
              <a:rPr lang="en-US" dirty="0">
                <a:solidFill>
                  <a:srgbClr val="FFFF00"/>
                </a:solidFill>
                <a:latin typeface="Times New Roman" pitchFamily="18" charset="0"/>
                <a:cs typeface="Times New Roman" pitchFamily="18" charset="0"/>
              </a:rPr>
              <a:t> Snopok</a:t>
            </a:r>
            <a:r>
              <a:rPr lang="en-US" baseline="30000" dirty="0">
                <a:solidFill>
                  <a:srgbClr val="FFFF00"/>
                </a:solidFill>
                <a:latin typeface="Times New Roman" pitchFamily="18" charset="0"/>
                <a:cs typeface="Times New Roman" pitchFamily="18" charset="0"/>
              </a:rPr>
              <a:t>4</a:t>
            </a:r>
            <a:r>
              <a:rPr lang="en-US" dirty="0">
                <a:solidFill>
                  <a:srgbClr val="FFFF00"/>
                </a:solidFill>
                <a:latin typeface="Times New Roman" pitchFamily="18" charset="0"/>
                <a:cs typeface="Times New Roman" pitchFamily="18" charset="0"/>
              </a:rPr>
              <a:t>, Linda Spentzouris</a:t>
            </a:r>
            <a:r>
              <a:rPr lang="en-US" baseline="30000" dirty="0">
                <a:solidFill>
                  <a:srgbClr val="FFFF00"/>
                </a:solidFill>
                <a:latin typeface="Times New Roman" pitchFamily="18" charset="0"/>
                <a:cs typeface="Times New Roman" pitchFamily="18" charset="0"/>
              </a:rPr>
              <a:t>7</a:t>
            </a:r>
            <a:r>
              <a:rPr lang="en-US" dirty="0">
                <a:solidFill>
                  <a:srgbClr val="FFFF00"/>
                </a:solidFill>
                <a:latin typeface="Times New Roman" pitchFamily="18" charset="0"/>
                <a:cs typeface="Times New Roman" pitchFamily="18" charset="0"/>
              </a:rPr>
              <a:t>, Melanie Turenne</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Daniele Turrioni</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a:t>
            </a:r>
          </a:p>
          <a:p>
            <a:r>
              <a:rPr lang="en-US" dirty="0">
                <a:solidFill>
                  <a:srgbClr val="FFFF00"/>
                </a:solidFill>
                <a:latin typeface="Times New Roman" pitchFamily="18" charset="0"/>
                <a:cs typeface="Times New Roman" pitchFamily="18" charset="0"/>
              </a:rPr>
              <a:t>Victor Yarba</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Katsuya</a:t>
            </a:r>
            <a:r>
              <a:rPr lang="en-US" dirty="0">
                <a:solidFill>
                  <a:srgbClr val="FFFF00"/>
                </a:solidFill>
                <a:latin typeface="Times New Roman" pitchFamily="18" charset="0"/>
                <a:cs typeface="Times New Roman" pitchFamily="18" charset="0"/>
              </a:rPr>
              <a:t> Yonehara</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Cary Yoshikawa</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Alexander Zlobin</a:t>
            </a:r>
            <a:r>
              <a:rPr lang="en-US" baseline="30000" dirty="0">
                <a:latin typeface="Times New Roman" pitchFamily="18" charset="0"/>
                <a:cs typeface="Times New Roman" pitchFamily="18" charset="0"/>
              </a:rPr>
              <a:t>2</a:t>
            </a:r>
            <a:endParaRPr lang="en-US" dirty="0">
              <a:latin typeface="Times New Roman" pitchFamily="18" charset="0"/>
              <a:cs typeface="Times New Roman" pitchFamily="18" charset="0"/>
            </a:endParaRPr>
          </a:p>
          <a:p>
            <a:endParaRPr lang="en-US" sz="800" dirty="0">
              <a:solidFill>
                <a:srgbClr val="FFFF00"/>
              </a:solidFill>
              <a:latin typeface="Times New Roman" pitchFamily="18" charset="0"/>
            </a:endParaRPr>
          </a:p>
          <a:p>
            <a:r>
              <a:rPr lang="en-US" sz="1600" baseline="30000" dirty="0">
                <a:solidFill>
                  <a:srgbClr val="FFFF00"/>
                </a:solidFill>
                <a:latin typeface="Times New Roman" pitchFamily="18" charset="0"/>
                <a:cs typeface="Times New Roman" pitchFamily="18" charset="0"/>
              </a:rPr>
              <a:t>1</a:t>
            </a:r>
            <a:r>
              <a:rPr lang="en-US" sz="1600" i="1" dirty="0">
                <a:solidFill>
                  <a:srgbClr val="FFFF00"/>
                </a:solidFill>
                <a:latin typeface="Times New Roman" pitchFamily="18" charset="0"/>
                <a:cs typeface="Times New Roman" pitchFamily="18" charset="0"/>
              </a:rPr>
              <a:t>Muons, Inc.</a:t>
            </a:r>
            <a:endParaRPr lang="en-US" sz="1600" dirty="0">
              <a:solidFill>
                <a:srgbClr val="FFFF00"/>
              </a:solidFill>
              <a:latin typeface="Times New Roman" pitchFamily="18" charset="0"/>
            </a:endParaRPr>
          </a:p>
          <a:p>
            <a:r>
              <a:rPr lang="en-US" sz="1600" baseline="30000" dirty="0">
                <a:solidFill>
                  <a:srgbClr val="FFFF00"/>
                </a:solidFill>
                <a:latin typeface="Times New Roman" pitchFamily="18" charset="0"/>
                <a:cs typeface="Times New Roman" pitchFamily="18" charset="0"/>
              </a:rPr>
              <a:t>2</a:t>
            </a:r>
            <a:r>
              <a:rPr lang="en-US" sz="1600" i="1" dirty="0">
                <a:solidFill>
                  <a:srgbClr val="FFFF00"/>
                </a:solidFill>
                <a:latin typeface="Times New Roman" pitchFamily="18" charset="0"/>
                <a:cs typeface="Times New Roman" pitchFamily="18" charset="0"/>
              </a:rPr>
              <a:t>Fermi National Accelerator Laboratory</a:t>
            </a:r>
            <a:endParaRPr lang="en-US" sz="1600" dirty="0">
              <a:solidFill>
                <a:srgbClr val="FFFF00"/>
              </a:solidFill>
              <a:latin typeface="Times New Roman" pitchFamily="18" charset="0"/>
            </a:endParaRPr>
          </a:p>
          <a:p>
            <a:r>
              <a:rPr lang="en-US" sz="1600" baseline="30000" dirty="0">
                <a:solidFill>
                  <a:srgbClr val="FFFF00"/>
                </a:solidFill>
                <a:latin typeface="Times New Roman" pitchFamily="18" charset="0"/>
                <a:cs typeface="Times New Roman" pitchFamily="18" charset="0"/>
              </a:rPr>
              <a:t>3</a:t>
            </a:r>
            <a:r>
              <a:rPr lang="en-US" sz="1600" i="1" dirty="0">
                <a:solidFill>
                  <a:srgbClr val="FFFF00"/>
                </a:solidFill>
                <a:latin typeface="Times New Roman" pitchFamily="18" charset="0"/>
                <a:cs typeface="Times New Roman" pitchFamily="18" charset="0"/>
              </a:rPr>
              <a:t>Thomas Jefferson National Accelerator Facility</a:t>
            </a:r>
            <a:endParaRPr lang="en-US" sz="1600" dirty="0">
              <a:solidFill>
                <a:srgbClr val="FFFF00"/>
              </a:solidFill>
              <a:latin typeface="Times New Roman" pitchFamily="18" charset="0"/>
            </a:endParaRPr>
          </a:p>
          <a:p>
            <a:r>
              <a:rPr lang="en-US" sz="1600" baseline="30000" dirty="0" smtClean="0">
                <a:solidFill>
                  <a:srgbClr val="FFFF00"/>
                </a:solidFill>
                <a:latin typeface="Times New Roman" pitchFamily="18" charset="0"/>
                <a:cs typeface="Times New Roman" pitchFamily="18" charset="0"/>
              </a:rPr>
              <a:t>4</a:t>
            </a:r>
            <a:r>
              <a:rPr lang="en-US" sz="1600" i="1" dirty="0" smtClean="0">
                <a:solidFill>
                  <a:srgbClr val="FFFF00"/>
                </a:solidFill>
                <a:latin typeface="Times New Roman" pitchFamily="18" charset="0"/>
                <a:cs typeface="Times New Roman" pitchFamily="18" charset="0"/>
              </a:rPr>
              <a:t>University of California at Riverside</a:t>
            </a:r>
            <a:endParaRPr lang="en-US" sz="1600" dirty="0" smtClean="0">
              <a:solidFill>
                <a:srgbClr val="FFFF00"/>
              </a:solidFill>
              <a:latin typeface="Times New Roman" pitchFamily="18" charset="0"/>
            </a:endParaRPr>
          </a:p>
          <a:p>
            <a:r>
              <a:rPr lang="en-US" sz="1600" baseline="30000" dirty="0" smtClean="0">
                <a:solidFill>
                  <a:srgbClr val="FFFF00"/>
                </a:solidFill>
                <a:latin typeface="Times New Roman" pitchFamily="18" charset="0"/>
                <a:cs typeface="Times New Roman" pitchFamily="18" charset="0"/>
              </a:rPr>
              <a:t>5</a:t>
            </a:r>
            <a:r>
              <a:rPr lang="en-US" sz="1600" i="1" dirty="0" smtClean="0">
                <a:solidFill>
                  <a:srgbClr val="FFFF00"/>
                </a:solidFill>
                <a:latin typeface="Times New Roman" pitchFamily="18" charset="0"/>
                <a:cs typeface="Times New Roman" pitchFamily="18" charset="0"/>
              </a:rPr>
              <a:t>University of Chicago</a:t>
            </a:r>
            <a:endParaRPr lang="en-US" sz="1600" dirty="0" smtClean="0">
              <a:solidFill>
                <a:srgbClr val="FFFF00"/>
              </a:solidFill>
              <a:latin typeface="Times New Roman" pitchFamily="18" charset="0"/>
            </a:endParaRPr>
          </a:p>
          <a:p>
            <a:r>
              <a:rPr lang="en-US" sz="1600" baseline="30000" dirty="0" smtClean="0">
                <a:solidFill>
                  <a:srgbClr val="FFFF00"/>
                </a:solidFill>
                <a:latin typeface="Times New Roman" pitchFamily="18" charset="0"/>
                <a:cs typeface="Times New Roman" pitchFamily="18" charset="0"/>
              </a:rPr>
              <a:t>6</a:t>
            </a:r>
            <a:r>
              <a:rPr lang="en-US" sz="1600" i="1" dirty="0" smtClean="0">
                <a:solidFill>
                  <a:srgbClr val="FFFF00"/>
                </a:solidFill>
                <a:latin typeface="Times New Roman" pitchFamily="18" charset="0"/>
                <a:cs typeface="Times New Roman" pitchFamily="18" charset="0"/>
              </a:rPr>
              <a:t>Northern Illinois University</a:t>
            </a:r>
            <a:endParaRPr lang="en-US" sz="1600" dirty="0">
              <a:solidFill>
                <a:srgbClr val="FFFF00"/>
              </a:solidFill>
              <a:latin typeface="Times New Roman" pitchFamily="18" charset="0"/>
            </a:endParaRPr>
          </a:p>
          <a:p>
            <a:r>
              <a:rPr lang="en-US" sz="1600" baseline="30000" dirty="0" smtClean="0">
                <a:solidFill>
                  <a:srgbClr val="FFFF00"/>
                </a:solidFill>
                <a:latin typeface="Times New Roman" pitchFamily="18" charset="0"/>
                <a:cs typeface="Times New Roman" pitchFamily="18" charset="0"/>
              </a:rPr>
              <a:t>7</a:t>
            </a:r>
            <a:r>
              <a:rPr lang="en-US" sz="1600" i="1" dirty="0" smtClean="0">
                <a:solidFill>
                  <a:srgbClr val="FFFF00"/>
                </a:solidFill>
                <a:latin typeface="Times New Roman" pitchFamily="18" charset="0"/>
                <a:cs typeface="Times New Roman" pitchFamily="18" charset="0"/>
              </a:rPr>
              <a:t>Illinois </a:t>
            </a:r>
            <a:r>
              <a:rPr lang="en-US" sz="1600" i="1" dirty="0">
                <a:solidFill>
                  <a:srgbClr val="FFFF00"/>
                </a:solidFill>
                <a:latin typeface="Times New Roman" pitchFamily="18" charset="0"/>
                <a:cs typeface="Times New Roman" pitchFamily="18" charset="0"/>
              </a:rPr>
              <a:t>Institute of Technology</a:t>
            </a:r>
            <a:endParaRPr lang="en-US" sz="1600" dirty="0">
              <a:solidFill>
                <a:srgbClr val="FFFF00"/>
              </a:solidFill>
              <a:latin typeface="Times New Roman" pitchFamily="18" charset="0"/>
              <a:cs typeface="Times New Roman" pitchFamily="18" charset="0"/>
            </a:endParaRPr>
          </a:p>
          <a:p>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endParaRPr lang="en-US" sz="900" dirty="0">
              <a:latin typeface="Times New Roman" pitchFamily="18" charset="0"/>
            </a:endParaRPr>
          </a:p>
          <a:p>
            <a:pPr algn="l"/>
            <a:r>
              <a:rPr lang="en-US" sz="2400" dirty="0">
                <a:latin typeface="Times New Roman" pitchFamily="18" charset="0"/>
              </a:rPr>
              <a:t/>
            </a:r>
            <a:br>
              <a:rPr lang="en-US" sz="2400" dirty="0">
                <a:latin typeface="Times New Roman" pitchFamily="18" charset="0"/>
              </a:rPr>
            </a:br>
            <a:endParaRPr lang="en-US" sz="2400" dirty="0">
              <a:latin typeface="Times New Roman" pitchFamily="18" charset="0"/>
            </a:endParaRPr>
          </a:p>
        </p:txBody>
      </p:sp>
      <p:sp>
        <p:nvSpPr>
          <p:cNvPr id="20487" name="Rectangle 6"/>
          <p:cNvSpPr>
            <a:spLocks noChangeArrowheads="1"/>
          </p:cNvSpPr>
          <p:nvPr/>
        </p:nvSpPr>
        <p:spPr bwMode="auto">
          <a:xfrm>
            <a:off x="838200" y="5791200"/>
            <a:ext cx="3017838" cy="7938"/>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20488" name="Rectangle 7"/>
          <p:cNvSpPr>
            <a:spLocks noChangeArrowheads="1"/>
          </p:cNvSpPr>
          <p:nvPr/>
        </p:nvSpPr>
        <p:spPr bwMode="auto">
          <a:xfrm>
            <a:off x="914400" y="5791200"/>
            <a:ext cx="3087688" cy="276225"/>
          </a:xfrm>
          <a:prstGeom prst="rect">
            <a:avLst/>
          </a:prstGeom>
          <a:noFill/>
          <a:ln w="9525">
            <a:noFill/>
            <a:miter lim="800000"/>
            <a:headEnd/>
            <a:tailEnd/>
          </a:ln>
        </p:spPr>
        <p:txBody>
          <a:bodyPr wrap="none" anchor="ctr">
            <a:spAutoFit/>
          </a:bodyPr>
          <a:lstStyle/>
          <a:p>
            <a:pPr algn="l" eaLnBrk="1" hangingPunct="1"/>
            <a:r>
              <a:rPr lang="fr-FR" sz="1200" u="sng" baseline="30000">
                <a:solidFill>
                  <a:srgbClr val="800080"/>
                </a:solidFill>
                <a:latin typeface="Times New Roman" pitchFamily="18" charset="0"/>
                <a:cs typeface="Times New Roman" pitchFamily="18" charset="0"/>
                <a:hlinkClick r:id="" action="ppaction://noaction"/>
              </a:rPr>
              <a:t>*</a:t>
            </a:r>
            <a:r>
              <a:rPr lang="fr-FR" sz="1200">
                <a:latin typeface="Times New Roman" pitchFamily="18" charset="0"/>
                <a:cs typeface="Times New Roman" pitchFamily="18" charset="0"/>
              </a:rPr>
              <a:t> Contact, </a:t>
            </a:r>
            <a:r>
              <a:rPr lang="fr-FR" sz="1200">
                <a:latin typeface="Times New Roman" pitchFamily="18" charset="0"/>
                <a:cs typeface="Times New Roman" pitchFamily="18" charset="0"/>
                <a:hlinkClick r:id="rId3"/>
              </a:rPr>
              <a:t>rol@muonsinc.com</a:t>
            </a:r>
            <a:r>
              <a:rPr lang="fr-FR" sz="1200">
                <a:latin typeface="Times New Roman" pitchFamily="18" charset="0"/>
                <a:cs typeface="Times New Roman" pitchFamily="18" charset="0"/>
              </a:rPr>
              <a:t>, (757) 870-6943</a:t>
            </a:r>
            <a:endParaRPr lang="en-US" sz="900">
              <a:latin typeface="Times New Roman" pitchFamily="18" charset="0"/>
            </a:endParaRPr>
          </a:p>
        </p:txBody>
      </p:sp>
      <p:pic>
        <p:nvPicPr>
          <p:cNvPr id="20489" name="Picture 8" descr="manxsh2"/>
          <p:cNvPicPr>
            <a:picLocks noChangeAspect="1" noChangeArrowheads="1"/>
          </p:cNvPicPr>
          <p:nvPr/>
        </p:nvPicPr>
        <p:blipFill>
          <a:blip r:embed="rId4"/>
          <a:srcRect/>
          <a:stretch>
            <a:fillRect/>
          </a:stretch>
        </p:blipFill>
        <p:spPr bwMode="auto">
          <a:xfrm>
            <a:off x="6858000" y="4114800"/>
            <a:ext cx="2286000" cy="180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r>
              <a:rPr lang="en-US" smtClean="0"/>
              <a:t>Rol - Feb. 3, 2009</a:t>
            </a:r>
            <a:endParaRPr lang="en-US"/>
          </a:p>
        </p:txBody>
      </p:sp>
      <p:sp>
        <p:nvSpPr>
          <p:cNvPr id="12" name="Footer Placeholder 4"/>
          <p:cNvSpPr>
            <a:spLocks noGrp="1"/>
          </p:cNvSpPr>
          <p:nvPr>
            <p:ph type="ftr" sz="quarter" idx="11"/>
          </p:nvPr>
        </p:nvSpPr>
        <p:spPr/>
        <p:txBody>
          <a:bodyPr/>
          <a:lstStyle/>
          <a:p>
            <a:pPr>
              <a:defRPr/>
            </a:pPr>
            <a:r>
              <a:rPr lang="en-US" dirty="0"/>
              <a:t>AAC Meeting</a:t>
            </a:r>
          </a:p>
        </p:txBody>
      </p:sp>
      <p:sp>
        <p:nvSpPr>
          <p:cNvPr id="13" name="Slide Number Placeholder 5"/>
          <p:cNvSpPr>
            <a:spLocks noGrp="1"/>
          </p:cNvSpPr>
          <p:nvPr>
            <p:ph type="sldNum" sz="quarter" idx="12"/>
          </p:nvPr>
        </p:nvSpPr>
        <p:spPr/>
        <p:txBody>
          <a:bodyPr/>
          <a:lstStyle/>
          <a:p>
            <a:pPr>
              <a:defRPr/>
            </a:pPr>
            <a:fld id="{2E01E7BA-7095-4C4A-8BBB-A11CCF7ABE31}" type="slidenum">
              <a:rPr lang="en-US"/>
              <a:pPr>
                <a:defRPr/>
              </a:pPr>
              <a:t>2</a:t>
            </a:fld>
            <a:endParaRPr lang="en-US" dirty="0"/>
          </a:p>
        </p:txBody>
      </p:sp>
      <p:sp>
        <p:nvSpPr>
          <p:cNvPr id="931842" name="Rectangle 2"/>
          <p:cNvSpPr>
            <a:spLocks noGrp="1" noChangeArrowheads="1"/>
          </p:cNvSpPr>
          <p:nvPr>
            <p:ph type="title"/>
          </p:nvPr>
        </p:nvSpPr>
        <p:spPr>
          <a:xfrm>
            <a:off x="457200" y="0"/>
            <a:ext cx="8229600" cy="1139825"/>
          </a:xfrm>
        </p:spPr>
        <p:txBody>
          <a:bodyPr/>
          <a:lstStyle/>
          <a:p>
            <a:pPr eaLnBrk="1" hangingPunct="1">
              <a:defRPr/>
            </a:pPr>
            <a:r>
              <a:rPr lang="en-US" sz="2800" dirty="0" smtClean="0">
                <a:solidFill>
                  <a:srgbClr val="FFFF00"/>
                </a:solidFill>
              </a:rPr>
              <a:t>Ultimate Goal:</a:t>
            </a:r>
            <a:br>
              <a:rPr lang="en-US" sz="2800" dirty="0" smtClean="0">
                <a:solidFill>
                  <a:srgbClr val="FFFF00"/>
                </a:solidFill>
              </a:rPr>
            </a:br>
            <a:r>
              <a:rPr lang="en-US" sz="2800" dirty="0" smtClean="0">
                <a:solidFill>
                  <a:srgbClr val="FFFF00"/>
                </a:solidFill>
              </a:rPr>
              <a:t>High-Energy High-Luminosity Muon Colliders</a:t>
            </a:r>
          </a:p>
        </p:txBody>
      </p:sp>
      <p:sp>
        <p:nvSpPr>
          <p:cNvPr id="931843" name="Rectangle 3"/>
          <p:cNvSpPr>
            <a:spLocks noGrp="1" noChangeArrowheads="1"/>
          </p:cNvSpPr>
          <p:nvPr>
            <p:ph type="body" idx="1"/>
          </p:nvPr>
        </p:nvSpPr>
        <p:spPr>
          <a:xfrm>
            <a:off x="381000" y="1066800"/>
            <a:ext cx="8763000" cy="5257800"/>
          </a:xfrm>
        </p:spPr>
        <p:txBody>
          <a:bodyPr/>
          <a:lstStyle/>
          <a:p>
            <a:pPr eaLnBrk="1" hangingPunct="1">
              <a:defRPr/>
            </a:pPr>
            <a:r>
              <a:rPr lang="en-US" sz="2000" dirty="0" smtClean="0">
                <a:solidFill>
                  <a:srgbClr val="FFFF00"/>
                </a:solidFill>
              </a:rPr>
              <a:t>precision lepton machines at the energy frontier</a:t>
            </a:r>
          </a:p>
          <a:p>
            <a:pPr eaLnBrk="1" hangingPunct="1">
              <a:defRPr/>
            </a:pPr>
            <a:r>
              <a:rPr lang="en-US" sz="2000" dirty="0" smtClean="0">
                <a:solidFill>
                  <a:srgbClr val="FFFF00"/>
                </a:solidFill>
              </a:rPr>
              <a:t>achieved in physics-motivated stages that require developing inventions and technology, e.g. </a:t>
            </a:r>
          </a:p>
          <a:p>
            <a:pPr lvl="1" eaLnBrk="1" hangingPunct="1">
              <a:defRPr/>
            </a:pPr>
            <a:r>
              <a:rPr lang="en-US" sz="2000" dirty="0" smtClean="0">
                <a:solidFill>
                  <a:srgbClr val="FFFF00"/>
                </a:solidFill>
              </a:rPr>
              <a:t>MANX 			        </a:t>
            </a:r>
          </a:p>
          <a:p>
            <a:pPr lvl="2" eaLnBrk="1" hangingPunct="1">
              <a:defRPr/>
            </a:pPr>
            <a:r>
              <a:rPr lang="en-US" sz="1200" dirty="0" smtClean="0">
                <a:solidFill>
                  <a:srgbClr val="FFFF00"/>
                </a:solidFill>
              </a:rPr>
              <a:t>demonstrate HCC, HS, &amp; EEX concepts</a:t>
            </a:r>
          </a:p>
          <a:p>
            <a:pPr lvl="1" eaLnBrk="1" hangingPunct="1">
              <a:defRPr/>
            </a:pPr>
            <a:r>
              <a:rPr lang="en-US" sz="2000" dirty="0" smtClean="0">
                <a:solidFill>
                  <a:srgbClr val="FFFF00"/>
                </a:solidFill>
              </a:rPr>
              <a:t>high-intensity proton driver </a:t>
            </a:r>
          </a:p>
          <a:p>
            <a:pPr lvl="2" eaLnBrk="1" hangingPunct="1">
              <a:defRPr/>
            </a:pPr>
            <a:r>
              <a:rPr lang="en-US" sz="1200" dirty="0" smtClean="0">
                <a:solidFill>
                  <a:srgbClr val="FFFF00"/>
                </a:solidFill>
              </a:rPr>
              <a:t>simultaneous intense muon beams</a:t>
            </a:r>
          </a:p>
          <a:p>
            <a:pPr lvl="1" eaLnBrk="1" hangingPunct="1">
              <a:defRPr/>
            </a:pPr>
            <a:r>
              <a:rPr lang="en-US" sz="2000" dirty="0" smtClean="0">
                <a:solidFill>
                  <a:srgbClr val="FFFF00"/>
                </a:solidFill>
              </a:rPr>
              <a:t>stopping muon beams         </a:t>
            </a:r>
          </a:p>
          <a:p>
            <a:pPr lvl="2" eaLnBrk="1" hangingPunct="1">
              <a:defRPr/>
            </a:pPr>
            <a:r>
              <a:rPr lang="en-US" sz="1200" dirty="0" smtClean="0">
                <a:solidFill>
                  <a:srgbClr val="FFFF00"/>
                </a:solidFill>
              </a:rPr>
              <a:t>useful 6D cooling w HCC, EEX</a:t>
            </a:r>
          </a:p>
          <a:p>
            <a:pPr lvl="1" eaLnBrk="1" hangingPunct="1">
              <a:defRPr/>
            </a:pPr>
            <a:r>
              <a:rPr lang="en-US" sz="2000" dirty="0" smtClean="0">
                <a:solidFill>
                  <a:srgbClr val="FFFF00"/>
                </a:solidFill>
              </a:rPr>
              <a:t>neutrino factory                 </a:t>
            </a:r>
          </a:p>
          <a:p>
            <a:pPr lvl="2" eaLnBrk="1" hangingPunct="1">
              <a:defRPr/>
            </a:pPr>
            <a:r>
              <a:rPr lang="en-US" sz="1200" dirty="0" smtClean="0">
                <a:solidFill>
                  <a:srgbClr val="FFFF00"/>
                </a:solidFill>
              </a:rPr>
              <a:t>HCC with RF, RLA in CW </a:t>
            </a:r>
            <a:r>
              <a:rPr lang="en-US" sz="1200" dirty="0" err="1" smtClean="0">
                <a:solidFill>
                  <a:srgbClr val="FFFF00"/>
                </a:solidFill>
              </a:rPr>
              <a:t>Proj</a:t>
            </a:r>
            <a:r>
              <a:rPr lang="en-US" sz="1200" dirty="0" smtClean="0">
                <a:solidFill>
                  <a:srgbClr val="FFFF00"/>
                </a:solidFill>
              </a:rPr>
              <a:t>-X</a:t>
            </a:r>
          </a:p>
          <a:p>
            <a:pPr lvl="1" eaLnBrk="1" hangingPunct="1">
              <a:defRPr/>
            </a:pPr>
            <a:r>
              <a:rPr lang="en-US" sz="2000" dirty="0" smtClean="0">
                <a:solidFill>
                  <a:srgbClr val="FFFF00"/>
                </a:solidFill>
              </a:rPr>
              <a:t>Z’ factory                         </a:t>
            </a:r>
            <a:r>
              <a:rPr lang="en-US" sz="1600" dirty="0" smtClean="0">
                <a:solidFill>
                  <a:srgbClr val="FFFF00"/>
                </a:solidFill>
              </a:rPr>
              <a:t>  </a:t>
            </a:r>
            <a:r>
              <a:rPr lang="en-US" sz="2000" dirty="0" smtClean="0">
                <a:solidFill>
                  <a:srgbClr val="FFFF00"/>
                </a:solidFill>
              </a:rPr>
              <a:t> </a:t>
            </a:r>
          </a:p>
          <a:p>
            <a:pPr lvl="2" eaLnBrk="1" hangingPunct="1">
              <a:defRPr/>
            </a:pPr>
            <a:r>
              <a:rPr lang="en-US" sz="1200" dirty="0" smtClean="0">
                <a:solidFill>
                  <a:srgbClr val="FFFF00"/>
                </a:solidFill>
              </a:rPr>
              <a:t>low Luminosity collider, HE RLA</a:t>
            </a:r>
          </a:p>
          <a:p>
            <a:pPr lvl="1" eaLnBrk="1" hangingPunct="1">
              <a:defRPr/>
            </a:pPr>
            <a:r>
              <a:rPr lang="en-US" sz="2000" dirty="0" smtClean="0">
                <a:solidFill>
                  <a:srgbClr val="FFFF00"/>
                </a:solidFill>
              </a:rPr>
              <a:t>Higgs factory            </a:t>
            </a:r>
          </a:p>
          <a:p>
            <a:pPr lvl="2" eaLnBrk="1" hangingPunct="1">
              <a:defRPr/>
            </a:pPr>
            <a:r>
              <a:rPr lang="en-US" sz="1200" dirty="0" smtClean="0">
                <a:solidFill>
                  <a:srgbClr val="FFFF00"/>
                </a:solidFill>
              </a:rPr>
              <a:t>extreme 6D cooling, low beta, super-detectors</a:t>
            </a:r>
          </a:p>
          <a:p>
            <a:pPr lvl="1" eaLnBrk="1" hangingPunct="1">
              <a:defRPr/>
            </a:pPr>
            <a:r>
              <a:rPr lang="en-US" sz="2000" dirty="0" smtClean="0">
                <a:solidFill>
                  <a:srgbClr val="FFFF00"/>
                </a:solidFill>
              </a:rPr>
              <a:t>energy-frontier muon collider </a:t>
            </a:r>
          </a:p>
          <a:p>
            <a:pPr lvl="2" eaLnBrk="1" hangingPunct="1">
              <a:defRPr/>
            </a:pPr>
            <a:r>
              <a:rPr lang="en-US" sz="1200" dirty="0" smtClean="0">
                <a:solidFill>
                  <a:srgbClr val="FFFF00"/>
                </a:solidFill>
              </a:rPr>
              <a:t>more cooling, lower beta</a:t>
            </a:r>
          </a:p>
          <a:p>
            <a:pPr eaLnBrk="1" hangingPunct="1">
              <a:buFont typeface="Wingdings" pitchFamily="2" charset="2"/>
              <a:buNone/>
              <a:defRPr/>
            </a:pPr>
            <a:endParaRPr lang="en-US" sz="2400" dirty="0" smtClean="0">
              <a:solidFill>
                <a:srgbClr val="FFFF00"/>
              </a:solidFill>
            </a:endParaRPr>
          </a:p>
        </p:txBody>
      </p:sp>
      <p:grpSp>
        <p:nvGrpSpPr>
          <p:cNvPr id="11271" name="Group 4"/>
          <p:cNvGrpSpPr>
            <a:grpSpLocks/>
          </p:cNvGrpSpPr>
          <p:nvPr/>
        </p:nvGrpSpPr>
        <p:grpSpPr bwMode="auto">
          <a:xfrm>
            <a:off x="0" y="0"/>
            <a:ext cx="1905000" cy="838200"/>
            <a:chOff x="3840" y="3216"/>
            <a:chExt cx="1440" cy="624"/>
          </a:xfrm>
        </p:grpSpPr>
        <p:grpSp>
          <p:nvGrpSpPr>
            <p:cNvPr id="11272" name="Group 5"/>
            <p:cNvGrpSpPr>
              <a:grpSpLocks/>
            </p:cNvGrpSpPr>
            <p:nvPr/>
          </p:nvGrpSpPr>
          <p:grpSpPr bwMode="auto">
            <a:xfrm>
              <a:off x="3840" y="3216"/>
              <a:ext cx="336" cy="624"/>
              <a:chOff x="1152" y="288"/>
              <a:chExt cx="960" cy="1872"/>
            </a:xfrm>
          </p:grpSpPr>
          <p:sp>
            <p:nvSpPr>
              <p:cNvPr id="11274" name="Oval 6"/>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1275" name="Oval 7"/>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1276" name="Rectangle 8"/>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1277" name="WordArt 9"/>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1273" name="Text Box 10"/>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quarter" idx="10"/>
          </p:nvPr>
        </p:nvSpPr>
        <p:spPr/>
        <p:txBody>
          <a:bodyPr/>
          <a:lstStyle/>
          <a:p>
            <a:pPr>
              <a:defRPr/>
            </a:pPr>
            <a:r>
              <a:rPr lang="en-US" smtClean="0"/>
              <a:t>Rol - Feb. 3, 2009</a:t>
            </a:r>
            <a:endParaRPr lang="en-US"/>
          </a:p>
        </p:txBody>
      </p:sp>
      <p:sp>
        <p:nvSpPr>
          <p:cNvPr id="10" name="Footer Placeholder 2"/>
          <p:cNvSpPr>
            <a:spLocks noGrp="1"/>
          </p:cNvSpPr>
          <p:nvPr>
            <p:ph type="ftr" sz="quarter" idx="11"/>
          </p:nvPr>
        </p:nvSpPr>
        <p:spPr/>
        <p:txBody>
          <a:bodyPr/>
          <a:lstStyle/>
          <a:p>
            <a:pPr>
              <a:defRPr/>
            </a:pPr>
            <a:r>
              <a:rPr lang="en-US"/>
              <a:t>AAC Meeting</a:t>
            </a:r>
          </a:p>
        </p:txBody>
      </p:sp>
      <p:sp>
        <p:nvSpPr>
          <p:cNvPr id="11" name="Slide Number Placeholder 3"/>
          <p:cNvSpPr>
            <a:spLocks noGrp="1"/>
          </p:cNvSpPr>
          <p:nvPr>
            <p:ph type="sldNum" sz="quarter" idx="12"/>
          </p:nvPr>
        </p:nvSpPr>
        <p:spPr/>
        <p:txBody>
          <a:bodyPr/>
          <a:lstStyle/>
          <a:p>
            <a:pPr>
              <a:defRPr/>
            </a:pPr>
            <a:fld id="{DD62E574-F622-4F20-AF63-23F2A7F6D0A2}" type="slidenum">
              <a:rPr lang="en-US"/>
              <a:pPr>
                <a:defRPr/>
              </a:pPr>
              <a:t>20</a:t>
            </a:fld>
            <a:endParaRPr lang="en-US"/>
          </a:p>
        </p:txBody>
      </p:sp>
      <p:sp>
        <p:nvSpPr>
          <p:cNvPr id="999429" name="Rectangle 2"/>
          <p:cNvSpPr>
            <a:spLocks noGrp="1" noChangeArrowheads="1"/>
          </p:cNvSpPr>
          <p:nvPr>
            <p:ph type="title" idx="4294967295"/>
          </p:nvPr>
        </p:nvSpPr>
        <p:spPr/>
        <p:txBody>
          <a:bodyPr anchorCtr="0"/>
          <a:lstStyle/>
          <a:p>
            <a:pPr eaLnBrk="1" hangingPunct="1">
              <a:defRPr/>
            </a:pPr>
            <a:r>
              <a:rPr lang="en-US" sz="3600" smtClean="0"/>
              <a:t>Overview of MANX channel</a:t>
            </a:r>
          </a:p>
        </p:txBody>
      </p:sp>
      <p:pic>
        <p:nvPicPr>
          <p:cNvPr id="22534" name="Picture 3" descr="rev_nov29_08"/>
          <p:cNvPicPr>
            <a:picLocks noChangeAspect="1" noChangeArrowheads="1"/>
          </p:cNvPicPr>
          <p:nvPr/>
        </p:nvPicPr>
        <p:blipFill>
          <a:blip r:embed="rId3"/>
          <a:srcRect/>
          <a:stretch>
            <a:fillRect/>
          </a:stretch>
        </p:blipFill>
        <p:spPr bwMode="auto">
          <a:xfrm>
            <a:off x="0" y="1524000"/>
            <a:ext cx="6202363" cy="4670425"/>
          </a:xfrm>
          <a:prstGeom prst="rect">
            <a:avLst/>
          </a:prstGeom>
          <a:noFill/>
          <a:ln w="9525">
            <a:noFill/>
            <a:miter lim="800000"/>
            <a:headEnd/>
            <a:tailEnd/>
          </a:ln>
        </p:spPr>
      </p:pic>
      <p:sp>
        <p:nvSpPr>
          <p:cNvPr id="22535" name="Text Box 4"/>
          <p:cNvSpPr txBox="1">
            <a:spLocks noChangeArrowheads="1"/>
          </p:cNvSpPr>
          <p:nvPr/>
        </p:nvSpPr>
        <p:spPr bwMode="auto">
          <a:xfrm>
            <a:off x="6156325" y="1655763"/>
            <a:ext cx="2943225" cy="2219325"/>
          </a:xfrm>
          <a:prstGeom prst="rect">
            <a:avLst/>
          </a:prstGeom>
          <a:noFill/>
          <a:ln w="9525">
            <a:noFill/>
            <a:miter lim="800000"/>
            <a:headEnd/>
            <a:tailEnd/>
          </a:ln>
        </p:spPr>
        <p:txBody>
          <a:bodyPr wrap="none">
            <a:spAutoFit/>
          </a:bodyPr>
          <a:lstStyle/>
          <a:p>
            <a:pPr algn="l" eaLnBrk="1" hangingPunct="1">
              <a:buFontTx/>
              <a:buChar char="•"/>
            </a:pPr>
            <a:r>
              <a:rPr lang="en-US" sz="1400">
                <a:latin typeface="Palatino Linotype" pitchFamily="18" charset="0"/>
              </a:rPr>
              <a:t>Use Liquid He absorber</a:t>
            </a:r>
          </a:p>
          <a:p>
            <a:pPr algn="l" eaLnBrk="1" hangingPunct="1">
              <a:buFontTx/>
              <a:buChar char="•"/>
            </a:pPr>
            <a:r>
              <a:rPr lang="en-US" sz="1400">
                <a:latin typeface="Palatino Linotype" pitchFamily="18" charset="0"/>
              </a:rPr>
              <a:t>No RF cavity</a:t>
            </a:r>
          </a:p>
          <a:p>
            <a:pPr algn="l" eaLnBrk="1" hangingPunct="1">
              <a:buFontTx/>
              <a:buChar char="•"/>
            </a:pPr>
            <a:r>
              <a:rPr lang="en-US" sz="1400">
                <a:latin typeface="Palatino Linotype" pitchFamily="18" charset="0"/>
              </a:rPr>
              <a:t>Length of cooling channel: 3.2 m</a:t>
            </a:r>
          </a:p>
          <a:p>
            <a:pPr algn="l" eaLnBrk="1" hangingPunct="1">
              <a:buFontTx/>
              <a:buChar char="•"/>
            </a:pPr>
            <a:r>
              <a:rPr lang="en-US" sz="1400">
                <a:latin typeface="Palatino Linotype" pitchFamily="18" charset="0"/>
              </a:rPr>
              <a:t>Length of matching section: 2.4 m</a:t>
            </a:r>
          </a:p>
          <a:p>
            <a:pPr algn="l" eaLnBrk="1" hangingPunct="1">
              <a:buFontTx/>
              <a:buChar char="•"/>
            </a:pPr>
            <a:r>
              <a:rPr lang="en-US" sz="1400">
                <a:latin typeface="Palatino Linotype" pitchFamily="18" charset="0"/>
              </a:rPr>
              <a:t>Helical pitch </a:t>
            </a:r>
            <a:r>
              <a:rPr lang="en-US" sz="1400">
                <a:latin typeface="Symbol" pitchFamily="18" charset="2"/>
              </a:rPr>
              <a:t>k</a:t>
            </a:r>
            <a:r>
              <a:rPr lang="en-US" sz="1400">
                <a:latin typeface="Palatino Linotype" pitchFamily="18" charset="0"/>
              </a:rPr>
              <a:t>: 1.0</a:t>
            </a:r>
          </a:p>
          <a:p>
            <a:pPr algn="l" eaLnBrk="1" hangingPunct="1">
              <a:buFontTx/>
              <a:buChar char="•"/>
            </a:pPr>
            <a:r>
              <a:rPr lang="en-US" sz="1400">
                <a:latin typeface="Palatino Linotype" pitchFamily="18" charset="0"/>
              </a:rPr>
              <a:t>Helical orbit radius: 25 cm</a:t>
            </a:r>
          </a:p>
          <a:p>
            <a:pPr algn="l" eaLnBrk="1" hangingPunct="1">
              <a:buFontTx/>
              <a:buChar char="•"/>
            </a:pPr>
            <a:r>
              <a:rPr lang="en-US" sz="1400">
                <a:latin typeface="Palatino Linotype" pitchFamily="18" charset="0"/>
              </a:rPr>
              <a:t>Helical period: 1.6 m</a:t>
            </a:r>
          </a:p>
          <a:p>
            <a:pPr algn="l" eaLnBrk="1" hangingPunct="1">
              <a:buFontTx/>
              <a:buChar char="•"/>
            </a:pPr>
            <a:r>
              <a:rPr lang="en-US" sz="1400">
                <a:latin typeface="Palatino Linotype" pitchFamily="18" charset="0"/>
              </a:rPr>
              <a:t>Transverse cooling: ~1.3</a:t>
            </a:r>
          </a:p>
          <a:p>
            <a:pPr algn="l" eaLnBrk="1" hangingPunct="1">
              <a:buFontTx/>
              <a:buChar char="•"/>
            </a:pPr>
            <a:r>
              <a:rPr lang="en-US" sz="1400">
                <a:latin typeface="Palatino Linotype" pitchFamily="18" charset="0"/>
              </a:rPr>
              <a:t>Longitudinal cooling: ~1.3</a:t>
            </a:r>
          </a:p>
          <a:p>
            <a:pPr algn="l" eaLnBrk="1" hangingPunct="1">
              <a:buFontTx/>
              <a:buChar char="•"/>
            </a:pPr>
            <a:r>
              <a:rPr lang="en-US" sz="1400">
                <a:latin typeface="Palatino Linotype" pitchFamily="18" charset="0"/>
              </a:rPr>
              <a:t>6D cooling: ~2</a:t>
            </a:r>
          </a:p>
        </p:txBody>
      </p:sp>
      <p:sp>
        <p:nvSpPr>
          <p:cNvPr id="8" name="TextBox 7"/>
          <p:cNvSpPr txBox="1"/>
          <p:nvPr/>
        </p:nvSpPr>
        <p:spPr>
          <a:xfrm>
            <a:off x="3429000" y="228600"/>
            <a:ext cx="1249363" cy="369888"/>
          </a:xfrm>
          <a:prstGeom prst="rect">
            <a:avLst/>
          </a:prstGeom>
          <a:noFill/>
        </p:spPr>
        <p:txBody>
          <a:bodyPr wrap="none">
            <a:spAutoFit/>
          </a:bodyPr>
          <a:lstStyle/>
          <a:p>
            <a:pPr algn="l" eaLnBrk="1" hangingPunct="1">
              <a:defRPr/>
            </a:pPr>
            <a:r>
              <a:rPr lang="en-US" b="1" dirty="0">
                <a:latin typeface="+mj-lt"/>
              </a:rPr>
              <a:t>6DMANX</a:t>
            </a:r>
          </a:p>
        </p:txBody>
      </p:sp>
      <p:sp>
        <p:nvSpPr>
          <p:cNvPr id="22537" name="Text Box 9"/>
          <p:cNvSpPr txBox="1">
            <a:spLocks noChangeArrowheads="1"/>
          </p:cNvSpPr>
          <p:nvPr/>
        </p:nvSpPr>
        <p:spPr bwMode="auto">
          <a:xfrm>
            <a:off x="6019800" y="4724400"/>
            <a:ext cx="2895600" cy="915988"/>
          </a:xfrm>
          <a:prstGeom prst="rect">
            <a:avLst/>
          </a:prstGeom>
          <a:noFill/>
          <a:ln w="9525">
            <a:noFill/>
            <a:miter lim="800000"/>
            <a:headEnd/>
            <a:tailEnd/>
          </a:ln>
        </p:spPr>
        <p:txBody>
          <a:bodyPr>
            <a:spAutoFit/>
          </a:bodyPr>
          <a:lstStyle/>
          <a:p>
            <a:pPr>
              <a:spcBef>
                <a:spcPct val="50000"/>
              </a:spcBef>
            </a:pPr>
            <a:r>
              <a:rPr lang="en-US">
                <a:solidFill>
                  <a:srgbClr val="FFFF00"/>
                </a:solidFill>
              </a:rPr>
              <a:t>Most Simulations use G4Beamline (Muons, Inc.) and/or ICOOL (BNL)</a:t>
            </a:r>
          </a:p>
        </p:txBody>
      </p:sp>
      <p:sp>
        <p:nvSpPr>
          <p:cNvPr id="22538" name="Text Box 10"/>
          <p:cNvSpPr txBox="1">
            <a:spLocks noChangeArrowheads="1"/>
          </p:cNvSpPr>
          <p:nvPr/>
        </p:nvSpPr>
        <p:spPr bwMode="auto">
          <a:xfrm>
            <a:off x="3657600" y="5029200"/>
            <a:ext cx="1524000" cy="641350"/>
          </a:xfrm>
          <a:prstGeom prst="rect">
            <a:avLst/>
          </a:prstGeom>
          <a:noFill/>
          <a:ln w="9525">
            <a:noFill/>
            <a:miter lim="800000"/>
            <a:headEnd/>
            <a:tailEnd/>
          </a:ln>
        </p:spPr>
        <p:txBody>
          <a:bodyPr>
            <a:spAutoFit/>
          </a:bodyPr>
          <a:lstStyle/>
          <a:p>
            <a:pPr>
              <a:spcBef>
                <a:spcPct val="50000"/>
              </a:spcBef>
            </a:pPr>
            <a:r>
              <a:rPr lang="en-US"/>
              <a:t>G4BL Simulation</a:t>
            </a:r>
          </a:p>
        </p:txBody>
      </p:sp>
      <p:grpSp>
        <p:nvGrpSpPr>
          <p:cNvPr id="22539" name="Group 3"/>
          <p:cNvGrpSpPr>
            <a:grpSpLocks/>
          </p:cNvGrpSpPr>
          <p:nvPr/>
        </p:nvGrpSpPr>
        <p:grpSpPr bwMode="auto">
          <a:xfrm>
            <a:off x="0" y="0"/>
            <a:ext cx="1905000" cy="838200"/>
            <a:chOff x="3840" y="3216"/>
            <a:chExt cx="1440" cy="624"/>
          </a:xfrm>
        </p:grpSpPr>
        <p:grpSp>
          <p:nvGrpSpPr>
            <p:cNvPr id="22541" name="Group 4"/>
            <p:cNvGrpSpPr>
              <a:grpSpLocks/>
            </p:cNvGrpSpPr>
            <p:nvPr/>
          </p:nvGrpSpPr>
          <p:grpSpPr bwMode="auto">
            <a:xfrm>
              <a:off x="3840" y="3216"/>
              <a:ext cx="336" cy="624"/>
              <a:chOff x="1152" y="288"/>
              <a:chExt cx="960" cy="1872"/>
            </a:xfrm>
          </p:grpSpPr>
          <p:sp>
            <p:nvSpPr>
              <p:cNvPr id="22543"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2544"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2545"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2546"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2542"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pic>
        <p:nvPicPr>
          <p:cNvPr id="22540" name="Picture 8" descr="manxsh2"/>
          <p:cNvPicPr>
            <a:picLocks noChangeAspect="1" noChangeArrowheads="1"/>
          </p:cNvPicPr>
          <p:nvPr/>
        </p:nvPicPr>
        <p:blipFill>
          <a:blip r:embed="rId4"/>
          <a:srcRect/>
          <a:stretch>
            <a:fillRect/>
          </a:stretch>
        </p:blipFill>
        <p:spPr bwMode="auto">
          <a:xfrm>
            <a:off x="7889875" y="0"/>
            <a:ext cx="125412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pPr>
              <a:defRPr/>
            </a:pPr>
            <a:fld id="{78E8D4BB-6C0F-4334-8D96-24D2B54DC920}" type="slidenum">
              <a:rPr lang="en-US"/>
              <a:pPr>
                <a:defRPr/>
              </a:pPr>
              <a:t>21</a:t>
            </a:fld>
            <a:endParaRPr lang="en-US"/>
          </a:p>
        </p:txBody>
      </p:sp>
      <p:sp>
        <p:nvSpPr>
          <p:cNvPr id="10" name="Date Placeholder 3"/>
          <p:cNvSpPr txBox="1">
            <a:spLocks noGrp="1"/>
          </p:cNvSpPr>
          <p:nvPr/>
        </p:nvSpPr>
        <p:spPr bwMode="auto">
          <a:xfrm>
            <a:off x="457200" y="6245225"/>
            <a:ext cx="2133600" cy="47625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11" name="Footer Placeholder 4"/>
          <p:cNvSpPr txBox="1">
            <a:spLocks noGrp="1"/>
          </p:cNvSpPr>
          <p:nvPr/>
        </p:nvSpPr>
        <p:spPr bwMode="auto">
          <a:xfrm>
            <a:off x="3124200" y="6245225"/>
            <a:ext cx="2895600" cy="47625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12" name="Slide Number Placeholder 5"/>
          <p:cNvSpPr txBox="1">
            <a:spLocks noGrp="1"/>
          </p:cNvSpPr>
          <p:nvPr/>
        </p:nvSpPr>
        <p:spPr bwMode="auto">
          <a:xfrm>
            <a:off x="6553200" y="6245225"/>
            <a:ext cx="2133600" cy="476250"/>
          </a:xfrm>
          <a:prstGeom prst="rect">
            <a:avLst/>
          </a:prstGeom>
          <a:noFill/>
          <a:ln>
            <a:miter lim="800000"/>
            <a:headEnd/>
            <a:tailEnd/>
          </a:ln>
        </p:spPr>
        <p:txBody>
          <a:bodyPr/>
          <a:lstStyle/>
          <a:p>
            <a:pPr algn="r" eaLnBrk="1" hangingPunct="1">
              <a:defRPr/>
            </a:pPr>
            <a:fld id="{BCBE5CD2-333A-4792-9884-AC97BB9B5E88}" type="slidenum">
              <a:rPr lang="en-US" sz="1000">
                <a:effectLst>
                  <a:outerShdw blurRad="38100" dist="38100" dir="2700000" algn="tl">
                    <a:srgbClr val="000000"/>
                  </a:outerShdw>
                </a:effectLst>
                <a:latin typeface="+mn-lt"/>
              </a:rPr>
              <a:pPr algn="r" eaLnBrk="1" hangingPunct="1">
                <a:defRPr/>
              </a:pPr>
              <a:t>21</a:t>
            </a:fld>
            <a:endParaRPr lang="en-US" sz="1000">
              <a:effectLst>
                <a:outerShdw blurRad="38100" dist="38100" dir="2700000" algn="tl">
                  <a:srgbClr val="000000"/>
                </a:outerShdw>
              </a:effectLst>
              <a:latin typeface="+mn-lt"/>
            </a:endParaRPr>
          </a:p>
        </p:txBody>
      </p:sp>
      <p:sp>
        <p:nvSpPr>
          <p:cNvPr id="175106" name="Rectangle 2"/>
          <p:cNvSpPr>
            <a:spLocks noGrp="1" noChangeArrowheads="1"/>
          </p:cNvSpPr>
          <p:nvPr>
            <p:ph type="title" idx="4294967295"/>
          </p:nvPr>
        </p:nvSpPr>
        <p:spPr>
          <a:xfrm>
            <a:off x="457200" y="381000"/>
            <a:ext cx="8229600" cy="887413"/>
          </a:xfrm>
        </p:spPr>
        <p:txBody>
          <a:bodyPr/>
          <a:lstStyle/>
          <a:p>
            <a:pPr>
              <a:lnSpc>
                <a:spcPct val="125000"/>
              </a:lnSpc>
              <a:defRPr/>
            </a:pPr>
            <a:r>
              <a:rPr lang="en-US" sz="3200" dirty="0">
                <a:solidFill>
                  <a:srgbClr val="FFFF00"/>
                </a:solidFill>
              </a:rPr>
              <a:t>HS for Cooling Demonstration Experiment</a:t>
            </a:r>
          </a:p>
        </p:txBody>
      </p:sp>
      <p:sp>
        <p:nvSpPr>
          <p:cNvPr id="23559" name="Rectangle 3"/>
          <p:cNvSpPr>
            <a:spLocks noChangeArrowheads="1"/>
          </p:cNvSpPr>
          <p:nvPr/>
        </p:nvSpPr>
        <p:spPr bwMode="auto">
          <a:xfrm>
            <a:off x="0" y="1604963"/>
            <a:ext cx="9144000" cy="0"/>
          </a:xfrm>
          <a:prstGeom prst="rect">
            <a:avLst/>
          </a:prstGeom>
          <a:noFill/>
          <a:ln w="9525">
            <a:noFill/>
            <a:miter lim="800000"/>
            <a:headEnd/>
            <a:tailEnd/>
          </a:ln>
        </p:spPr>
        <p:txBody>
          <a:bodyPr wrap="none" anchor="ctr">
            <a:spAutoFit/>
          </a:bodyPr>
          <a:lstStyle/>
          <a:p>
            <a:endParaRPr lang="en-US"/>
          </a:p>
        </p:txBody>
      </p:sp>
      <p:sp>
        <p:nvSpPr>
          <p:cNvPr id="23560" name="Rectangle 4"/>
          <p:cNvSpPr>
            <a:spLocks noChangeArrowheads="1"/>
          </p:cNvSpPr>
          <p:nvPr/>
        </p:nvSpPr>
        <p:spPr bwMode="auto">
          <a:xfrm>
            <a:off x="0" y="1309688"/>
            <a:ext cx="9144000" cy="0"/>
          </a:xfrm>
          <a:prstGeom prst="rect">
            <a:avLst/>
          </a:prstGeom>
          <a:noFill/>
          <a:ln w="9525">
            <a:noFill/>
            <a:miter lim="800000"/>
            <a:headEnd/>
            <a:tailEnd/>
          </a:ln>
        </p:spPr>
        <p:txBody>
          <a:bodyPr wrap="none" anchor="ctr">
            <a:spAutoFit/>
          </a:bodyPr>
          <a:lstStyle/>
          <a:p>
            <a:endParaRPr lang="en-US"/>
          </a:p>
        </p:txBody>
      </p:sp>
      <p:sp>
        <p:nvSpPr>
          <p:cNvPr id="23561" name="Text Box 5"/>
          <p:cNvSpPr txBox="1">
            <a:spLocks noChangeArrowheads="1"/>
          </p:cNvSpPr>
          <p:nvPr/>
        </p:nvSpPr>
        <p:spPr bwMode="auto">
          <a:xfrm>
            <a:off x="152400" y="1066800"/>
            <a:ext cx="8839200" cy="366713"/>
          </a:xfrm>
          <a:prstGeom prst="rect">
            <a:avLst/>
          </a:prstGeom>
          <a:noFill/>
          <a:ln w="9525">
            <a:noFill/>
            <a:miter lim="800000"/>
            <a:headEnd/>
            <a:tailEnd/>
          </a:ln>
        </p:spPr>
        <p:txBody>
          <a:bodyPr>
            <a:spAutoFit/>
          </a:bodyPr>
          <a:lstStyle/>
          <a:p>
            <a:endParaRPr lang="en-US">
              <a:latin typeface="Times New Roman" pitchFamily="18" charset="0"/>
            </a:endParaRPr>
          </a:p>
        </p:txBody>
      </p:sp>
      <p:pic>
        <p:nvPicPr>
          <p:cNvPr id="23562" name="Picture 7"/>
          <p:cNvPicPr>
            <a:picLocks noChangeAspect="1" noChangeArrowheads="1"/>
          </p:cNvPicPr>
          <p:nvPr/>
        </p:nvPicPr>
        <p:blipFill>
          <a:blip r:embed="rId3"/>
          <a:srcRect/>
          <a:stretch>
            <a:fillRect/>
          </a:stretch>
        </p:blipFill>
        <p:spPr bwMode="auto">
          <a:xfrm>
            <a:off x="1752600" y="1981200"/>
            <a:ext cx="5791200" cy="4203700"/>
          </a:xfrm>
          <a:prstGeom prst="rect">
            <a:avLst/>
          </a:prstGeom>
          <a:noFill/>
          <a:ln w="9525">
            <a:noFill/>
            <a:miter lim="800000"/>
            <a:headEnd/>
            <a:tailEnd/>
          </a:ln>
        </p:spPr>
      </p:pic>
      <p:sp>
        <p:nvSpPr>
          <p:cNvPr id="23563" name="Text Box 8"/>
          <p:cNvSpPr txBox="1">
            <a:spLocks noChangeArrowheads="1"/>
          </p:cNvSpPr>
          <p:nvPr/>
        </p:nvSpPr>
        <p:spPr bwMode="auto">
          <a:xfrm>
            <a:off x="152400" y="1143000"/>
            <a:ext cx="8839200" cy="822325"/>
          </a:xfrm>
          <a:prstGeom prst="rect">
            <a:avLst/>
          </a:prstGeom>
          <a:noFill/>
          <a:ln w="9525">
            <a:noFill/>
            <a:miter lim="800000"/>
            <a:headEnd/>
            <a:tailEnd/>
          </a:ln>
        </p:spPr>
        <p:txBody>
          <a:bodyPr>
            <a:spAutoFit/>
          </a:bodyPr>
          <a:lstStyle/>
          <a:p>
            <a:r>
              <a:rPr lang="en-US" sz="2400" u="sng">
                <a:latin typeface="Arial Unicode MS" pitchFamily="34" charset="-128"/>
              </a:rPr>
              <a:t>Goals</a:t>
            </a:r>
            <a:r>
              <a:rPr lang="en-US" sz="2400">
                <a:latin typeface="Arial Unicode MS" pitchFamily="34" charset="-128"/>
              </a:rPr>
              <a:t>: cooling demonstration, HS technology development</a:t>
            </a:r>
          </a:p>
          <a:p>
            <a:r>
              <a:rPr lang="en-US" sz="2400" u="sng">
                <a:latin typeface="Arial Unicode MS" pitchFamily="34" charset="-128"/>
              </a:rPr>
              <a:t>Features</a:t>
            </a:r>
            <a:r>
              <a:rPr lang="en-US" sz="2400">
                <a:latin typeface="Arial Unicode MS" pitchFamily="34" charset="-128"/>
              </a:rPr>
              <a:t>: SSC NbTi cable, B</a:t>
            </a:r>
            <a:r>
              <a:rPr lang="en-US" sz="1000">
                <a:latin typeface="Arial Unicode MS" pitchFamily="34" charset="-128"/>
              </a:rPr>
              <a:t>max</a:t>
            </a:r>
            <a:r>
              <a:rPr lang="en-US" sz="2400">
                <a:latin typeface="Arial Unicode MS" pitchFamily="34" charset="-128"/>
              </a:rPr>
              <a:t>~6 T, coil ID ~0.5m, length ~10m</a:t>
            </a:r>
          </a:p>
        </p:txBody>
      </p:sp>
      <p:sp>
        <p:nvSpPr>
          <p:cNvPr id="13" name="Date Placeholder 12"/>
          <p:cNvSpPr>
            <a:spLocks noGrp="1"/>
          </p:cNvSpPr>
          <p:nvPr>
            <p:ph type="dt" sz="quarter" idx="10"/>
          </p:nvPr>
        </p:nvSpPr>
        <p:spPr/>
        <p:txBody>
          <a:bodyPr/>
          <a:lstStyle/>
          <a:p>
            <a:pPr>
              <a:defRPr/>
            </a:pPr>
            <a:r>
              <a:rPr lang="en-US" smtClean="0"/>
              <a:t>Rol - Feb. 3, 2009</a:t>
            </a:r>
            <a:endParaRPr lang="en-US"/>
          </a:p>
        </p:txBody>
      </p:sp>
      <p:sp>
        <p:nvSpPr>
          <p:cNvPr id="14" name="Footer Placeholder 13"/>
          <p:cNvSpPr>
            <a:spLocks noGrp="1"/>
          </p:cNvSpPr>
          <p:nvPr>
            <p:ph type="ftr" sz="quarter" idx="11"/>
          </p:nvPr>
        </p:nvSpPr>
        <p:spPr/>
        <p:txBody>
          <a:bodyPr/>
          <a:lstStyle/>
          <a:p>
            <a:pPr>
              <a:defRPr/>
            </a:pPr>
            <a:r>
              <a:rPr lang="en-US"/>
              <a:t>AAC Meeting</a:t>
            </a:r>
          </a:p>
        </p:txBody>
      </p:sp>
      <p:grpSp>
        <p:nvGrpSpPr>
          <p:cNvPr id="23566" name="Group 3"/>
          <p:cNvGrpSpPr>
            <a:grpSpLocks/>
          </p:cNvGrpSpPr>
          <p:nvPr/>
        </p:nvGrpSpPr>
        <p:grpSpPr bwMode="auto">
          <a:xfrm>
            <a:off x="0" y="0"/>
            <a:ext cx="1905000" cy="838200"/>
            <a:chOff x="3840" y="3216"/>
            <a:chExt cx="1440" cy="624"/>
          </a:xfrm>
        </p:grpSpPr>
        <p:grpSp>
          <p:nvGrpSpPr>
            <p:cNvPr id="23567" name="Group 4"/>
            <p:cNvGrpSpPr>
              <a:grpSpLocks/>
            </p:cNvGrpSpPr>
            <p:nvPr/>
          </p:nvGrpSpPr>
          <p:grpSpPr bwMode="auto">
            <a:xfrm>
              <a:off x="3840" y="3216"/>
              <a:ext cx="336" cy="624"/>
              <a:chOff x="1152" y="288"/>
              <a:chExt cx="960" cy="1872"/>
            </a:xfrm>
          </p:grpSpPr>
          <p:sp>
            <p:nvSpPr>
              <p:cNvPr id="23569"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3570"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3571"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3572"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3568"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p:cNvSpPr>
            <a:spLocks noGrp="1"/>
          </p:cNvSpPr>
          <p:nvPr>
            <p:ph type="sldNum" sz="quarter" idx="12"/>
          </p:nvPr>
        </p:nvSpPr>
        <p:spPr>
          <a:xfrm>
            <a:off x="6629400" y="6248400"/>
            <a:ext cx="2133600" cy="457200"/>
          </a:xfrm>
        </p:spPr>
        <p:txBody>
          <a:bodyPr/>
          <a:lstStyle/>
          <a:p>
            <a:pPr>
              <a:defRPr/>
            </a:pPr>
            <a:fld id="{F1D3672F-AA7E-4C4F-AD5D-D093A8312469}" type="slidenum">
              <a:rPr lang="en-US"/>
              <a:pPr>
                <a:defRPr/>
              </a:pPr>
              <a:t>22</a:t>
            </a:fld>
            <a:endParaRPr lang="en-US" dirty="0"/>
          </a:p>
        </p:txBody>
      </p:sp>
      <p:sp>
        <p:nvSpPr>
          <p:cNvPr id="15" name="Footer Placeholder 2"/>
          <p:cNvSpPr>
            <a:spLocks noGrp="1"/>
          </p:cNvSpPr>
          <p:nvPr>
            <p:ph type="ftr" sz="quarter" idx="11"/>
          </p:nvPr>
        </p:nvSpPr>
        <p:spPr/>
        <p:txBody>
          <a:bodyPr/>
          <a:lstStyle/>
          <a:p>
            <a:pPr>
              <a:defRPr/>
            </a:pPr>
            <a:r>
              <a:rPr lang="en-US" dirty="0"/>
              <a:t>AAC Meeting</a:t>
            </a:r>
          </a:p>
        </p:txBody>
      </p:sp>
      <p:sp>
        <p:nvSpPr>
          <p:cNvPr id="21" name="Date Placeholder 3"/>
          <p:cNvSpPr txBox="1">
            <a:spLocks noGrp="1"/>
          </p:cNvSpPr>
          <p:nvPr/>
        </p:nvSpPr>
        <p:spPr bwMode="auto">
          <a:xfrm>
            <a:off x="457200" y="6243638"/>
            <a:ext cx="2133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22"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23" name="Slide Number Placeholder 5"/>
          <p:cNvSpPr txBox="1">
            <a:spLocks noGrp="1"/>
          </p:cNvSpPr>
          <p:nvPr/>
        </p:nvSpPr>
        <p:spPr bwMode="auto">
          <a:xfrm>
            <a:off x="6553200" y="6243638"/>
            <a:ext cx="2133600" cy="457200"/>
          </a:xfrm>
          <a:prstGeom prst="rect">
            <a:avLst/>
          </a:prstGeom>
          <a:noFill/>
          <a:ln>
            <a:miter lim="800000"/>
            <a:headEnd/>
            <a:tailEnd/>
          </a:ln>
        </p:spPr>
        <p:txBody>
          <a:bodyPr/>
          <a:lstStyle/>
          <a:p>
            <a:pPr algn="r" eaLnBrk="1" hangingPunct="1">
              <a:defRPr/>
            </a:pPr>
            <a:endParaRPr lang="en-US" sz="1000">
              <a:effectLst>
                <a:outerShdw blurRad="38100" dist="38100" dir="2700000" algn="tl">
                  <a:srgbClr val="000000"/>
                </a:outerShdw>
              </a:effectLst>
              <a:latin typeface="Verdana" pitchFamily="34" charset="0"/>
            </a:endParaRPr>
          </a:p>
        </p:txBody>
      </p:sp>
      <p:sp>
        <p:nvSpPr>
          <p:cNvPr id="925698" name="Rectangle 2"/>
          <p:cNvSpPr>
            <a:spLocks noGrp="1" noChangeArrowheads="1"/>
          </p:cNvSpPr>
          <p:nvPr>
            <p:ph type="title" idx="4294967295"/>
          </p:nvPr>
        </p:nvSpPr>
        <p:spPr>
          <a:xfrm>
            <a:off x="457200" y="301625"/>
            <a:ext cx="8229600" cy="611188"/>
          </a:xfrm>
        </p:spPr>
        <p:txBody>
          <a:bodyPr/>
          <a:lstStyle/>
          <a:p>
            <a:pPr>
              <a:defRPr/>
            </a:pPr>
            <a:r>
              <a:rPr lang="en-US" sz="4000">
                <a:solidFill>
                  <a:srgbClr val="FFFF00"/>
                </a:solidFill>
              </a:rPr>
              <a:t>HCC Magnets for MANX</a:t>
            </a:r>
          </a:p>
        </p:txBody>
      </p:sp>
      <p:sp>
        <p:nvSpPr>
          <p:cNvPr id="24584" name="Text Box 20"/>
          <p:cNvSpPr txBox="1">
            <a:spLocks noChangeArrowheads="1"/>
          </p:cNvSpPr>
          <p:nvPr/>
        </p:nvSpPr>
        <p:spPr bwMode="auto">
          <a:xfrm>
            <a:off x="228600" y="4572000"/>
            <a:ext cx="8915400" cy="1314450"/>
          </a:xfrm>
          <a:prstGeom prst="rect">
            <a:avLst/>
          </a:prstGeom>
          <a:noFill/>
          <a:ln w="9525">
            <a:noFill/>
            <a:miter lim="800000"/>
            <a:headEnd/>
            <a:tailEnd/>
          </a:ln>
        </p:spPr>
        <p:txBody>
          <a:bodyPr>
            <a:spAutoFit/>
          </a:bodyPr>
          <a:lstStyle/>
          <a:p>
            <a:pPr algn="l"/>
            <a:r>
              <a:rPr lang="en-US" sz="1600" i="1" dirty="0">
                <a:solidFill>
                  <a:srgbClr val="FFFF00"/>
                </a:solidFill>
              </a:rPr>
              <a:t>Prototype coils for MANX have been designed and modeled.  Construction of a 4-coil assembly using SSC cable is complete.  Tests in the TD vertical Dewar </a:t>
            </a:r>
            <a:r>
              <a:rPr lang="en-US" sz="1600" i="1" dirty="0" smtClean="0">
                <a:solidFill>
                  <a:srgbClr val="FFFF00"/>
                </a:solidFill>
              </a:rPr>
              <a:t>are complete.  </a:t>
            </a:r>
            <a:r>
              <a:rPr lang="en-US" sz="1600" i="1" dirty="0">
                <a:solidFill>
                  <a:srgbClr val="FFFF00"/>
                </a:solidFill>
              </a:rPr>
              <a:t>Since the MANX matching sections are made of coils with varying offset, they are more expensive than the cooling region.  Consequently the total magnet  cost can be drastically reduced if the matching sections are not needed</a:t>
            </a:r>
            <a:r>
              <a:rPr lang="en-US" sz="1600" i="1" dirty="0" smtClean="0">
                <a:solidFill>
                  <a:srgbClr val="FFFF00"/>
                </a:solidFill>
              </a:rPr>
              <a:t>.  See talk by Kashikhin.</a:t>
            </a:r>
            <a:endParaRPr lang="en-US" dirty="0">
              <a:solidFill>
                <a:srgbClr val="FFFF00"/>
              </a:solidFill>
            </a:endParaRPr>
          </a:p>
        </p:txBody>
      </p:sp>
      <p:sp>
        <p:nvSpPr>
          <p:cNvPr id="24585"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4586" name="Rectangle 8"/>
          <p:cNvSpPr>
            <a:spLocks noChangeArrowheads="1"/>
          </p:cNvSpPr>
          <p:nvPr/>
        </p:nvSpPr>
        <p:spPr bwMode="auto">
          <a:xfrm>
            <a:off x="0" y="2371725"/>
            <a:ext cx="9144000" cy="0"/>
          </a:xfrm>
          <a:prstGeom prst="rect">
            <a:avLst/>
          </a:prstGeom>
          <a:noFill/>
          <a:ln w="9525">
            <a:noFill/>
            <a:miter lim="800000"/>
            <a:headEnd/>
            <a:tailEnd/>
          </a:ln>
        </p:spPr>
        <p:txBody>
          <a:bodyPr wrap="none" anchor="ctr">
            <a:spAutoFit/>
          </a:bodyPr>
          <a:lstStyle/>
          <a:p>
            <a:r>
              <a:rPr lang="en-US" sz="1000">
                <a:solidFill>
                  <a:srgbClr val="000000"/>
                </a:solidFill>
                <a:ea typeface="Times New Roman" pitchFamily="18" charset="0"/>
                <a:cs typeface="Arial" charset="0"/>
              </a:rPr>
              <a:t>  </a:t>
            </a:r>
            <a:endParaRPr lang="en-US">
              <a:ea typeface="Times New Roman" pitchFamily="18" charset="0"/>
              <a:cs typeface="Arial" charset="0"/>
            </a:endParaRPr>
          </a:p>
        </p:txBody>
      </p:sp>
      <p:sp>
        <p:nvSpPr>
          <p:cNvPr id="24587" name="Rectangle 9"/>
          <p:cNvSpPr>
            <a:spLocks noChangeArrowheads="1"/>
          </p:cNvSpPr>
          <p:nvPr/>
        </p:nvSpPr>
        <p:spPr bwMode="auto">
          <a:xfrm>
            <a:off x="0" y="4276725"/>
            <a:ext cx="9144000" cy="457200"/>
          </a:xfrm>
          <a:prstGeom prst="rect">
            <a:avLst/>
          </a:prstGeom>
          <a:noFill/>
          <a:ln w="9525">
            <a:noFill/>
            <a:miter lim="800000"/>
            <a:headEnd/>
            <a:tailEnd/>
          </a:ln>
        </p:spPr>
        <p:txBody>
          <a:bodyPr wrap="none" anchor="ctr">
            <a:spAutoFit/>
          </a:bodyPr>
          <a:lstStyle/>
          <a:p>
            <a:endParaRPr lang="en-US"/>
          </a:p>
        </p:txBody>
      </p:sp>
      <p:sp>
        <p:nvSpPr>
          <p:cNvPr id="24588" name="Rectangle 10"/>
          <p:cNvSpPr>
            <a:spLocks noChangeArrowheads="1"/>
          </p:cNvSpPr>
          <p:nvPr/>
        </p:nvSpPr>
        <p:spPr bwMode="auto">
          <a:xfrm>
            <a:off x="0" y="6648450"/>
            <a:ext cx="9144000" cy="0"/>
          </a:xfrm>
          <a:prstGeom prst="rect">
            <a:avLst/>
          </a:prstGeom>
          <a:noFill/>
          <a:ln w="9525">
            <a:noFill/>
            <a:miter lim="800000"/>
            <a:headEnd/>
            <a:tailEnd/>
          </a:ln>
        </p:spPr>
        <p:txBody>
          <a:bodyPr wrap="none" anchor="ctr">
            <a:spAutoFit/>
          </a:bodyPr>
          <a:lstStyle/>
          <a:p>
            <a:r>
              <a:rPr lang="en-US" sz="1000">
                <a:solidFill>
                  <a:srgbClr val="000000"/>
                </a:solidFill>
                <a:ea typeface="Times New Roman" pitchFamily="18" charset="0"/>
                <a:cs typeface="Arial" charset="0"/>
              </a:rPr>
              <a:t>  </a:t>
            </a:r>
            <a:endParaRPr lang="en-US">
              <a:ea typeface="Times New Roman" pitchFamily="18" charset="0"/>
              <a:cs typeface="Arial" charset="0"/>
            </a:endParaRPr>
          </a:p>
        </p:txBody>
      </p:sp>
      <p:sp>
        <p:nvSpPr>
          <p:cNvPr id="24589"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4590" name="Picture 3" descr="6"/>
          <p:cNvPicPr>
            <a:picLocks noChangeAspect="1" noChangeArrowheads="1"/>
          </p:cNvPicPr>
          <p:nvPr/>
        </p:nvPicPr>
        <p:blipFill>
          <a:blip r:embed="rId3"/>
          <a:srcRect/>
          <a:stretch>
            <a:fillRect/>
          </a:stretch>
        </p:blipFill>
        <p:spPr bwMode="auto">
          <a:xfrm>
            <a:off x="228600" y="1066800"/>
            <a:ext cx="3886200" cy="2476500"/>
          </a:xfrm>
          <a:prstGeom prst="rect">
            <a:avLst/>
          </a:prstGeom>
          <a:noFill/>
          <a:ln w="9525">
            <a:noFill/>
            <a:miter lim="800000"/>
            <a:headEnd/>
            <a:tailEnd/>
          </a:ln>
        </p:spPr>
      </p:pic>
      <p:pic>
        <p:nvPicPr>
          <p:cNvPr id="24591" name="Picture 21" descr="Fig6"/>
          <p:cNvPicPr>
            <a:picLocks noChangeAspect="1" noChangeArrowheads="1"/>
          </p:cNvPicPr>
          <p:nvPr/>
        </p:nvPicPr>
        <p:blipFill>
          <a:blip r:embed="rId4" cstate="print"/>
          <a:srcRect/>
          <a:stretch>
            <a:fillRect/>
          </a:stretch>
        </p:blipFill>
        <p:spPr bwMode="auto">
          <a:xfrm>
            <a:off x="4114800" y="990600"/>
            <a:ext cx="4775200" cy="3581400"/>
          </a:xfrm>
          <a:prstGeom prst="rect">
            <a:avLst/>
          </a:prstGeom>
          <a:noFill/>
          <a:ln w="9525">
            <a:noFill/>
            <a:miter lim="800000"/>
            <a:headEnd/>
            <a:tailEnd/>
          </a:ln>
        </p:spPr>
      </p:pic>
      <p:sp>
        <p:nvSpPr>
          <p:cNvPr id="16" name="Date Placeholder 15"/>
          <p:cNvSpPr>
            <a:spLocks noGrp="1"/>
          </p:cNvSpPr>
          <p:nvPr>
            <p:ph type="dt" sz="quarter" idx="10"/>
          </p:nvPr>
        </p:nvSpPr>
        <p:spPr>
          <a:xfrm>
            <a:off x="609600" y="6172200"/>
            <a:ext cx="2133600" cy="457200"/>
          </a:xfrm>
        </p:spPr>
        <p:txBody>
          <a:bodyPr/>
          <a:lstStyle/>
          <a:p>
            <a:pPr>
              <a:defRPr/>
            </a:pPr>
            <a:r>
              <a:rPr lang="en-US" dirty="0" err="1" smtClean="0"/>
              <a:t>Rol</a:t>
            </a:r>
            <a:r>
              <a:rPr lang="en-US" dirty="0" smtClean="0"/>
              <a:t> - Feb. 3, 2009</a:t>
            </a:r>
            <a:endParaRPr lang="en-US" dirty="0"/>
          </a:p>
        </p:txBody>
      </p:sp>
      <p:grpSp>
        <p:nvGrpSpPr>
          <p:cNvPr id="24593" name="Group 3"/>
          <p:cNvGrpSpPr>
            <a:grpSpLocks/>
          </p:cNvGrpSpPr>
          <p:nvPr/>
        </p:nvGrpSpPr>
        <p:grpSpPr bwMode="auto">
          <a:xfrm>
            <a:off x="0" y="0"/>
            <a:ext cx="1905000" cy="838200"/>
            <a:chOff x="3840" y="3216"/>
            <a:chExt cx="1440" cy="624"/>
          </a:xfrm>
        </p:grpSpPr>
        <p:grpSp>
          <p:nvGrpSpPr>
            <p:cNvPr id="24594" name="Group 4"/>
            <p:cNvGrpSpPr>
              <a:grpSpLocks/>
            </p:cNvGrpSpPr>
            <p:nvPr/>
          </p:nvGrpSpPr>
          <p:grpSpPr bwMode="auto">
            <a:xfrm>
              <a:off x="3840" y="3216"/>
              <a:ext cx="336" cy="624"/>
              <a:chOff x="1152" y="288"/>
              <a:chExt cx="960" cy="1872"/>
            </a:xfrm>
          </p:grpSpPr>
          <p:sp>
            <p:nvSpPr>
              <p:cNvPr id="24596"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4597"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4598"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4599"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4595"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p:cNvSpPr>
            <a:spLocks noGrp="1"/>
          </p:cNvSpPr>
          <p:nvPr>
            <p:ph type="sldNum" sz="quarter" idx="12"/>
          </p:nvPr>
        </p:nvSpPr>
        <p:spPr>
          <a:xfrm>
            <a:off x="6781800" y="6172200"/>
            <a:ext cx="2133600" cy="457200"/>
          </a:xfrm>
        </p:spPr>
        <p:txBody>
          <a:bodyPr/>
          <a:lstStyle/>
          <a:p>
            <a:pPr>
              <a:defRPr/>
            </a:pPr>
            <a:fld id="{CC1EE650-C933-478A-9530-6FF9276195E0}" type="slidenum">
              <a:rPr lang="en-US"/>
              <a:pPr>
                <a:defRPr/>
              </a:pPr>
              <a:t>23</a:t>
            </a:fld>
            <a:endParaRPr lang="en-US"/>
          </a:p>
        </p:txBody>
      </p:sp>
      <p:sp>
        <p:nvSpPr>
          <p:cNvPr id="17" name="Footer Placeholder 2"/>
          <p:cNvSpPr>
            <a:spLocks noGrp="1"/>
          </p:cNvSpPr>
          <p:nvPr>
            <p:ph type="ftr" sz="quarter" idx="11"/>
          </p:nvPr>
        </p:nvSpPr>
        <p:spPr/>
        <p:txBody>
          <a:bodyPr/>
          <a:lstStyle/>
          <a:p>
            <a:pPr>
              <a:defRPr/>
            </a:pPr>
            <a:r>
              <a:rPr lang="en-US"/>
              <a:t>AAC Meeting</a:t>
            </a:r>
          </a:p>
        </p:txBody>
      </p:sp>
      <p:sp>
        <p:nvSpPr>
          <p:cNvPr id="2" name="Title 1"/>
          <p:cNvSpPr>
            <a:spLocks noGrp="1"/>
          </p:cNvSpPr>
          <p:nvPr>
            <p:ph type="title" idx="4294967295"/>
          </p:nvPr>
        </p:nvSpPr>
        <p:spPr/>
        <p:txBody>
          <a:bodyPr/>
          <a:lstStyle/>
          <a:p>
            <a:pPr>
              <a:defRPr/>
            </a:pPr>
            <a:r>
              <a:rPr lang="en-US">
                <a:solidFill>
                  <a:srgbClr val="FFFF00"/>
                </a:solidFill>
              </a:rPr>
              <a:t>Simpler Option without </a:t>
            </a:r>
            <a:br>
              <a:rPr lang="en-US">
                <a:solidFill>
                  <a:srgbClr val="FFFF00"/>
                </a:solidFill>
              </a:rPr>
            </a:br>
            <a:r>
              <a:rPr lang="en-US">
                <a:solidFill>
                  <a:srgbClr val="FFFF00"/>
                </a:solidFill>
              </a:rPr>
              <a:t>Matching Sections</a:t>
            </a: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lstStyle/>
          <a:p>
            <a:pPr algn="r" eaLnBrk="1" hangingPunct="1">
              <a:defRPr/>
            </a:pPr>
            <a:endParaRPr lang="en-US" sz="1000">
              <a:effectLst>
                <a:outerShdw blurRad="38100" dist="38100" dir="2700000" algn="tl">
                  <a:srgbClr val="000000"/>
                </a:outerShdw>
              </a:effectLst>
              <a:latin typeface="Verdana" pitchFamily="34" charset="0"/>
            </a:endParaRPr>
          </a:p>
        </p:txBody>
      </p:sp>
      <p:pic>
        <p:nvPicPr>
          <p:cNvPr id="27656" name="Picture 2"/>
          <p:cNvPicPr>
            <a:picLocks noGrp="1" noChangeAspect="1" noChangeArrowheads="1"/>
          </p:cNvPicPr>
          <p:nvPr>
            <p:ph idx="4294967295"/>
          </p:nvPr>
        </p:nvPicPr>
        <p:blipFill>
          <a:blip r:embed="rId3"/>
          <a:srcRect/>
          <a:stretch>
            <a:fillRect/>
          </a:stretch>
        </p:blipFill>
        <p:spPr>
          <a:xfrm>
            <a:off x="4953000" y="1828800"/>
            <a:ext cx="4038600" cy="3978275"/>
          </a:xfrm>
        </p:spPr>
      </p:pic>
      <p:pic>
        <p:nvPicPr>
          <p:cNvPr id="27657" name="Picture 2"/>
          <p:cNvPicPr>
            <a:picLocks noChangeAspect="1" noChangeArrowheads="1"/>
          </p:cNvPicPr>
          <p:nvPr/>
        </p:nvPicPr>
        <p:blipFill>
          <a:blip r:embed="rId4"/>
          <a:srcRect/>
          <a:stretch>
            <a:fillRect/>
          </a:stretch>
        </p:blipFill>
        <p:spPr bwMode="auto">
          <a:xfrm>
            <a:off x="152400" y="1828800"/>
            <a:ext cx="4572000" cy="4010025"/>
          </a:xfrm>
          <a:prstGeom prst="rect">
            <a:avLst/>
          </a:prstGeom>
          <a:noFill/>
          <a:ln w="9525">
            <a:noFill/>
            <a:miter lim="800000"/>
            <a:headEnd/>
            <a:tailEnd/>
          </a:ln>
        </p:spPr>
      </p:pic>
      <p:sp>
        <p:nvSpPr>
          <p:cNvPr id="27658" name="TextBox 8"/>
          <p:cNvSpPr txBox="1">
            <a:spLocks noChangeArrowheads="1"/>
          </p:cNvSpPr>
          <p:nvPr/>
        </p:nvSpPr>
        <p:spPr bwMode="auto">
          <a:xfrm>
            <a:off x="2362200" y="3276600"/>
            <a:ext cx="2667000" cy="369888"/>
          </a:xfrm>
          <a:prstGeom prst="rect">
            <a:avLst/>
          </a:prstGeom>
          <a:noFill/>
          <a:ln w="9525">
            <a:noFill/>
            <a:miter lim="800000"/>
            <a:headEnd/>
            <a:tailEnd/>
          </a:ln>
        </p:spPr>
        <p:txBody>
          <a:bodyPr>
            <a:spAutoFit/>
          </a:bodyPr>
          <a:lstStyle/>
          <a:p>
            <a:r>
              <a:rPr lang="en-US"/>
              <a:t>LHe or LH2 region</a:t>
            </a:r>
          </a:p>
        </p:txBody>
      </p:sp>
      <p:sp>
        <p:nvSpPr>
          <p:cNvPr id="27659" name="TextBox 9"/>
          <p:cNvSpPr txBox="1">
            <a:spLocks noChangeArrowheads="1"/>
          </p:cNvSpPr>
          <p:nvPr/>
        </p:nvSpPr>
        <p:spPr bwMode="auto">
          <a:xfrm>
            <a:off x="304800" y="4953000"/>
            <a:ext cx="2667000" cy="369888"/>
          </a:xfrm>
          <a:prstGeom prst="rect">
            <a:avLst/>
          </a:prstGeom>
          <a:noFill/>
          <a:ln w="9525">
            <a:noFill/>
            <a:miter lim="800000"/>
            <a:headEnd/>
            <a:tailEnd/>
          </a:ln>
        </p:spPr>
        <p:txBody>
          <a:bodyPr>
            <a:spAutoFit/>
          </a:bodyPr>
          <a:lstStyle/>
          <a:p>
            <a:r>
              <a:rPr lang="en-US"/>
              <a:t>Matching sections</a:t>
            </a:r>
          </a:p>
        </p:txBody>
      </p:sp>
      <p:cxnSp>
        <p:nvCxnSpPr>
          <p:cNvPr id="27660" name="Straight Arrow Connector 11"/>
          <p:cNvCxnSpPr>
            <a:cxnSpLocks noChangeShapeType="1"/>
          </p:cNvCxnSpPr>
          <p:nvPr/>
        </p:nvCxnSpPr>
        <p:spPr bwMode="auto">
          <a:xfrm rot="5400000" flipH="1" flipV="1">
            <a:off x="876300" y="4076700"/>
            <a:ext cx="1219200" cy="381000"/>
          </a:xfrm>
          <a:prstGeom prst="straightConnector1">
            <a:avLst/>
          </a:prstGeom>
          <a:noFill/>
          <a:ln w="9525" algn="ctr">
            <a:solidFill>
              <a:schemeClr val="tx1"/>
            </a:solidFill>
            <a:round/>
            <a:headEnd/>
            <a:tailEnd type="arrow" w="med" len="med"/>
          </a:ln>
        </p:spPr>
      </p:cxnSp>
      <p:cxnSp>
        <p:nvCxnSpPr>
          <p:cNvPr id="27661" name="Straight Arrow Connector 12"/>
          <p:cNvCxnSpPr>
            <a:cxnSpLocks noChangeShapeType="1"/>
          </p:cNvCxnSpPr>
          <p:nvPr/>
        </p:nvCxnSpPr>
        <p:spPr bwMode="auto">
          <a:xfrm flipV="1">
            <a:off x="1295400" y="4800600"/>
            <a:ext cx="1600200" cy="76200"/>
          </a:xfrm>
          <a:prstGeom prst="straightConnector1">
            <a:avLst/>
          </a:prstGeom>
          <a:noFill/>
          <a:ln w="9525" algn="ctr">
            <a:solidFill>
              <a:schemeClr val="tx1"/>
            </a:solidFill>
            <a:round/>
            <a:headEnd/>
            <a:tailEnd type="arrow" w="med" len="med"/>
          </a:ln>
        </p:spPr>
      </p:cxnSp>
      <p:cxnSp>
        <p:nvCxnSpPr>
          <p:cNvPr id="27662" name="Straight Arrow Connector 18"/>
          <p:cNvCxnSpPr>
            <a:cxnSpLocks noChangeShapeType="1"/>
          </p:cNvCxnSpPr>
          <p:nvPr/>
        </p:nvCxnSpPr>
        <p:spPr bwMode="auto">
          <a:xfrm rot="10800000" flipV="1">
            <a:off x="2743200" y="3657600"/>
            <a:ext cx="838200" cy="304800"/>
          </a:xfrm>
          <a:prstGeom prst="straightConnector1">
            <a:avLst/>
          </a:prstGeom>
          <a:noFill/>
          <a:ln w="9525" algn="ctr">
            <a:solidFill>
              <a:schemeClr val="tx1"/>
            </a:solidFill>
            <a:round/>
            <a:headEnd/>
            <a:tailEnd type="arrow" w="med" len="med"/>
          </a:ln>
        </p:spPr>
      </p:cxnSp>
      <p:sp>
        <p:nvSpPr>
          <p:cNvPr id="27663" name="TextBox 21"/>
          <p:cNvSpPr txBox="1">
            <a:spLocks noChangeArrowheads="1"/>
          </p:cNvSpPr>
          <p:nvPr/>
        </p:nvSpPr>
        <p:spPr bwMode="auto">
          <a:xfrm>
            <a:off x="4953000" y="4724400"/>
            <a:ext cx="3810000" cy="923925"/>
          </a:xfrm>
          <a:prstGeom prst="rect">
            <a:avLst/>
          </a:prstGeom>
          <a:noFill/>
          <a:ln w="9525">
            <a:noFill/>
            <a:miter lim="800000"/>
            <a:headEnd/>
            <a:tailEnd/>
          </a:ln>
        </p:spPr>
        <p:txBody>
          <a:bodyPr>
            <a:spAutoFit/>
          </a:bodyPr>
          <a:lstStyle/>
          <a:p>
            <a:r>
              <a:rPr lang="en-US"/>
              <a:t>Requires transverse displacement of downstream spectrometer &amp; has additional engineering challenges</a:t>
            </a:r>
          </a:p>
        </p:txBody>
      </p:sp>
      <p:sp>
        <p:nvSpPr>
          <p:cNvPr id="27664" name="TextBox 22"/>
          <p:cNvSpPr txBox="1">
            <a:spLocks noChangeArrowheads="1"/>
          </p:cNvSpPr>
          <p:nvPr/>
        </p:nvSpPr>
        <p:spPr bwMode="auto">
          <a:xfrm>
            <a:off x="1981200" y="2514600"/>
            <a:ext cx="1752600" cy="369888"/>
          </a:xfrm>
          <a:prstGeom prst="rect">
            <a:avLst/>
          </a:prstGeom>
          <a:noFill/>
          <a:ln w="9525">
            <a:noFill/>
            <a:miter lim="800000"/>
            <a:headEnd/>
            <a:tailEnd/>
          </a:ln>
        </p:spPr>
        <p:txBody>
          <a:bodyPr>
            <a:spAutoFit/>
          </a:bodyPr>
          <a:lstStyle/>
          <a:p>
            <a:r>
              <a:rPr lang="en-US"/>
              <a:t>Magnet ~$10M</a:t>
            </a:r>
          </a:p>
        </p:txBody>
      </p:sp>
      <p:sp>
        <p:nvSpPr>
          <p:cNvPr id="27665" name="TextBox 23"/>
          <p:cNvSpPr txBox="1">
            <a:spLocks noChangeArrowheads="1"/>
          </p:cNvSpPr>
          <p:nvPr/>
        </p:nvSpPr>
        <p:spPr bwMode="auto">
          <a:xfrm>
            <a:off x="5715000" y="2895600"/>
            <a:ext cx="2590800" cy="369888"/>
          </a:xfrm>
          <a:prstGeom prst="rect">
            <a:avLst/>
          </a:prstGeom>
          <a:noFill/>
          <a:ln w="9525">
            <a:noFill/>
            <a:miter lim="800000"/>
            <a:headEnd/>
            <a:tailEnd/>
          </a:ln>
        </p:spPr>
        <p:txBody>
          <a:bodyPr>
            <a:spAutoFit/>
          </a:bodyPr>
          <a:lstStyle/>
          <a:p>
            <a:r>
              <a:rPr lang="en-US"/>
              <a:t>Magnet &lt; $5M</a:t>
            </a:r>
          </a:p>
        </p:txBody>
      </p:sp>
      <p:sp>
        <p:nvSpPr>
          <p:cNvPr id="18" name="Date Placeholder 17"/>
          <p:cNvSpPr>
            <a:spLocks noGrp="1"/>
          </p:cNvSpPr>
          <p:nvPr>
            <p:ph type="dt" sz="quarter" idx="10"/>
          </p:nvPr>
        </p:nvSpPr>
        <p:spPr>
          <a:xfrm>
            <a:off x="533400" y="6172200"/>
            <a:ext cx="2133600" cy="457200"/>
          </a:xfrm>
        </p:spPr>
        <p:txBody>
          <a:bodyPr/>
          <a:lstStyle/>
          <a:p>
            <a:pPr>
              <a:defRPr/>
            </a:pPr>
            <a:r>
              <a:rPr lang="en-US" dirty="0" err="1" smtClean="0"/>
              <a:t>Rol</a:t>
            </a:r>
            <a:r>
              <a:rPr lang="en-US" dirty="0" smtClean="0"/>
              <a:t> - Feb. 3, 2009</a:t>
            </a:r>
            <a:endParaRPr lang="en-US" dirty="0"/>
          </a:p>
        </p:txBody>
      </p:sp>
      <p:pic>
        <p:nvPicPr>
          <p:cNvPr id="27667" name="Picture 8" descr="manxsh2"/>
          <p:cNvPicPr>
            <a:picLocks noChangeAspect="1" noChangeArrowheads="1"/>
          </p:cNvPicPr>
          <p:nvPr/>
        </p:nvPicPr>
        <p:blipFill>
          <a:blip r:embed="rId5"/>
          <a:srcRect/>
          <a:stretch>
            <a:fillRect/>
          </a:stretch>
        </p:blipFill>
        <p:spPr bwMode="auto">
          <a:xfrm>
            <a:off x="7889875" y="0"/>
            <a:ext cx="1254125" cy="990600"/>
          </a:xfrm>
          <a:prstGeom prst="rect">
            <a:avLst/>
          </a:prstGeom>
          <a:noFill/>
          <a:ln w="9525">
            <a:noFill/>
            <a:miter lim="800000"/>
            <a:headEnd/>
            <a:tailEnd/>
          </a:ln>
        </p:spPr>
      </p:pic>
      <p:grpSp>
        <p:nvGrpSpPr>
          <p:cNvPr id="27668" name="Group 3"/>
          <p:cNvGrpSpPr>
            <a:grpSpLocks/>
          </p:cNvGrpSpPr>
          <p:nvPr/>
        </p:nvGrpSpPr>
        <p:grpSpPr bwMode="auto">
          <a:xfrm>
            <a:off x="0" y="0"/>
            <a:ext cx="1905000" cy="838200"/>
            <a:chOff x="3840" y="3216"/>
            <a:chExt cx="1440" cy="624"/>
          </a:xfrm>
        </p:grpSpPr>
        <p:grpSp>
          <p:nvGrpSpPr>
            <p:cNvPr id="27669" name="Group 4"/>
            <p:cNvGrpSpPr>
              <a:grpSpLocks/>
            </p:cNvGrpSpPr>
            <p:nvPr/>
          </p:nvGrpSpPr>
          <p:grpSpPr bwMode="auto">
            <a:xfrm>
              <a:off x="3840" y="3216"/>
              <a:ext cx="336" cy="624"/>
              <a:chOff x="1152" y="288"/>
              <a:chExt cx="960" cy="1872"/>
            </a:xfrm>
          </p:grpSpPr>
          <p:sp>
            <p:nvSpPr>
              <p:cNvPr id="27671"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7672"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7673"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7674"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7670"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2"/>
          </p:nvPr>
        </p:nvSpPr>
        <p:spPr>
          <a:xfrm>
            <a:off x="6781800" y="6172200"/>
            <a:ext cx="2133600" cy="457200"/>
          </a:xfrm>
        </p:spPr>
        <p:txBody>
          <a:bodyPr/>
          <a:lstStyle/>
          <a:p>
            <a:pPr>
              <a:defRPr/>
            </a:pPr>
            <a:fld id="{7955C90D-B026-429C-8CE7-F94C6B60C8DB}" type="slidenum">
              <a:rPr lang="en-US"/>
              <a:pPr>
                <a:defRPr/>
              </a:pPr>
              <a:t>24</a:t>
            </a:fld>
            <a:endParaRPr lang="en-US" dirty="0"/>
          </a:p>
        </p:txBody>
      </p:sp>
      <p:sp>
        <p:nvSpPr>
          <p:cNvPr id="8" name="Footer Placeholder 2"/>
          <p:cNvSpPr>
            <a:spLocks noGrp="1"/>
          </p:cNvSpPr>
          <p:nvPr>
            <p:ph type="ftr" sz="quarter" idx="11"/>
          </p:nvPr>
        </p:nvSpPr>
        <p:spPr/>
        <p:txBody>
          <a:bodyPr/>
          <a:lstStyle/>
          <a:p>
            <a:pPr>
              <a:defRPr/>
            </a:pPr>
            <a:r>
              <a:rPr lang="en-US"/>
              <a:t>AAC Meeting</a:t>
            </a:r>
          </a:p>
        </p:txBody>
      </p:sp>
      <p:sp>
        <p:nvSpPr>
          <p:cNvPr id="2" name="Title 1"/>
          <p:cNvSpPr>
            <a:spLocks noGrp="1"/>
          </p:cNvSpPr>
          <p:nvPr>
            <p:ph type="title" idx="4294967295"/>
          </p:nvPr>
        </p:nvSpPr>
        <p:spPr>
          <a:xfrm>
            <a:off x="533400" y="0"/>
            <a:ext cx="8229600" cy="914400"/>
          </a:xfrm>
        </p:spPr>
        <p:txBody>
          <a:bodyPr/>
          <a:lstStyle/>
          <a:p>
            <a:pPr>
              <a:defRPr/>
            </a:pPr>
            <a:r>
              <a:rPr lang="en-US" dirty="0">
                <a:solidFill>
                  <a:srgbClr val="FFFF00"/>
                </a:solidFill>
              </a:rPr>
              <a:t>Summary: MANX</a:t>
            </a:r>
          </a:p>
        </p:txBody>
      </p:sp>
      <p:sp>
        <p:nvSpPr>
          <p:cNvPr id="3" name="Content Placeholder 2"/>
          <p:cNvSpPr>
            <a:spLocks noGrp="1"/>
          </p:cNvSpPr>
          <p:nvPr>
            <p:ph idx="4294967295"/>
          </p:nvPr>
        </p:nvSpPr>
        <p:spPr>
          <a:xfrm>
            <a:off x="304800" y="914400"/>
            <a:ext cx="8839200" cy="5029200"/>
          </a:xfrm>
        </p:spPr>
        <p:txBody>
          <a:bodyPr/>
          <a:lstStyle/>
          <a:p>
            <a:pPr>
              <a:defRPr/>
            </a:pPr>
            <a:r>
              <a:rPr lang="en-US" sz="1800" dirty="0">
                <a:solidFill>
                  <a:srgbClr val="FFFF00"/>
                </a:solidFill>
              </a:rPr>
              <a:t>Will Test:</a:t>
            </a:r>
          </a:p>
          <a:p>
            <a:pPr lvl="1">
              <a:defRPr/>
            </a:pPr>
            <a:r>
              <a:rPr lang="en-US" sz="1800" dirty="0">
                <a:solidFill>
                  <a:srgbClr val="FFFF00"/>
                </a:solidFill>
              </a:rPr>
              <a:t>Theory of Helical Cooling Channel (HCC)</a:t>
            </a:r>
          </a:p>
          <a:p>
            <a:pPr lvl="2">
              <a:defRPr/>
            </a:pPr>
            <a:r>
              <a:rPr lang="en-US" sz="1800" dirty="0">
                <a:solidFill>
                  <a:srgbClr val="FFFF00"/>
                </a:solidFill>
              </a:rPr>
              <a:t>p-dependent HCC with continuous absorber</a:t>
            </a:r>
          </a:p>
          <a:p>
            <a:pPr lvl="1">
              <a:defRPr/>
            </a:pPr>
            <a:r>
              <a:rPr lang="en-US" sz="1800" dirty="0">
                <a:solidFill>
                  <a:srgbClr val="FFFF00"/>
                </a:solidFill>
              </a:rPr>
              <a:t>Helical Solenoid Magnet (HS) and absorber </a:t>
            </a:r>
            <a:endParaRPr lang="en-US" sz="1800" dirty="0" smtClean="0">
              <a:solidFill>
                <a:srgbClr val="FFFF00"/>
              </a:solidFill>
            </a:endParaRPr>
          </a:p>
          <a:p>
            <a:pPr lvl="2">
              <a:defRPr/>
            </a:pPr>
            <a:r>
              <a:rPr lang="en-US" sz="1800" dirty="0" smtClean="0">
                <a:solidFill>
                  <a:srgbClr val="FFFF00"/>
                </a:solidFill>
              </a:rPr>
              <a:t>similar </a:t>
            </a:r>
            <a:r>
              <a:rPr lang="en-US" sz="1800" dirty="0">
                <a:solidFill>
                  <a:srgbClr val="FFFF00"/>
                </a:solidFill>
              </a:rPr>
              <a:t>to </a:t>
            </a:r>
            <a:r>
              <a:rPr lang="en-US" sz="1800" dirty="0" smtClean="0">
                <a:solidFill>
                  <a:srgbClr val="FFFF00"/>
                </a:solidFill>
              </a:rPr>
              <a:t>those </a:t>
            </a:r>
            <a:r>
              <a:rPr lang="en-US" sz="1800" dirty="0">
                <a:solidFill>
                  <a:srgbClr val="FFFF00"/>
                </a:solidFill>
              </a:rPr>
              <a:t>required </a:t>
            </a:r>
            <a:r>
              <a:rPr lang="en-US" sz="1800" dirty="0" smtClean="0">
                <a:solidFill>
                  <a:srgbClr val="FFFF00"/>
                </a:solidFill>
              </a:rPr>
              <a:t>to </a:t>
            </a:r>
            <a:r>
              <a:rPr lang="en-US" sz="1800" dirty="0">
                <a:solidFill>
                  <a:srgbClr val="FFFF00"/>
                </a:solidFill>
              </a:rPr>
              <a:t>upgrade </a:t>
            </a:r>
            <a:r>
              <a:rPr lang="en-US" sz="1800" dirty="0" smtClean="0">
                <a:solidFill>
                  <a:srgbClr val="FFFF00"/>
                </a:solidFill>
              </a:rPr>
              <a:t>the </a:t>
            </a:r>
            <a:r>
              <a:rPr lang="en-US" sz="1800" dirty="0">
                <a:solidFill>
                  <a:srgbClr val="FFFF00"/>
                </a:solidFill>
              </a:rPr>
              <a:t>mu2e experiment</a:t>
            </a:r>
          </a:p>
          <a:p>
            <a:pPr lvl="1">
              <a:defRPr/>
            </a:pPr>
            <a:r>
              <a:rPr lang="en-US" sz="1800" dirty="0">
                <a:solidFill>
                  <a:srgbClr val="FFFF00"/>
                </a:solidFill>
              </a:rPr>
              <a:t>Simulation programs (G4BL, ICOOL</a:t>
            </a:r>
            <a:r>
              <a:rPr lang="en-US" sz="1800" dirty="0" smtClean="0">
                <a:solidFill>
                  <a:srgbClr val="FFFF00"/>
                </a:solidFill>
              </a:rPr>
              <a:t>)</a:t>
            </a:r>
          </a:p>
          <a:p>
            <a:pPr>
              <a:defRPr/>
            </a:pPr>
            <a:r>
              <a:rPr lang="en-US" sz="1800" dirty="0" smtClean="0">
                <a:solidFill>
                  <a:srgbClr val="FFFF00"/>
                </a:solidFill>
              </a:rPr>
              <a:t>Encourages wider interest in muon cooling for </a:t>
            </a:r>
            <a:r>
              <a:rPr lang="en-US" sz="1800" dirty="0" err="1" smtClean="0">
                <a:solidFill>
                  <a:srgbClr val="FFFF00"/>
                </a:solidFill>
              </a:rPr>
              <a:t>Fermilab’s</a:t>
            </a:r>
            <a:r>
              <a:rPr lang="en-US" sz="1800" dirty="0" smtClean="0">
                <a:solidFill>
                  <a:srgbClr val="FFFF00"/>
                </a:solidFill>
              </a:rPr>
              <a:t> future</a:t>
            </a:r>
          </a:p>
          <a:p>
            <a:pPr lvl="1">
              <a:defRPr/>
            </a:pPr>
            <a:r>
              <a:rPr lang="en-US" sz="1800" dirty="0" smtClean="0">
                <a:solidFill>
                  <a:srgbClr val="FFFF00"/>
                </a:solidFill>
              </a:rPr>
              <a:t>Adds Energy Frontier and Stopping Muon Beam HEP Experimenters</a:t>
            </a:r>
          </a:p>
          <a:p>
            <a:pPr lvl="1">
              <a:defRPr/>
            </a:pPr>
            <a:r>
              <a:rPr lang="en-US" sz="1800" dirty="0" smtClean="0">
                <a:solidFill>
                  <a:srgbClr val="FFFF00"/>
                </a:solidFill>
              </a:rPr>
              <a:t>Local universities especially important</a:t>
            </a:r>
          </a:p>
          <a:p>
            <a:pPr lvl="1">
              <a:defRPr/>
            </a:pPr>
            <a:r>
              <a:rPr lang="en-US" sz="1800" dirty="0" smtClean="0">
                <a:solidFill>
                  <a:srgbClr val="FFFF00"/>
                </a:solidFill>
              </a:rPr>
              <a:t>RAL and MICE connect to European and Asian communities</a:t>
            </a:r>
            <a:endParaRPr lang="en-US" sz="1800" dirty="0">
              <a:solidFill>
                <a:srgbClr val="FFFF00"/>
              </a:solidFill>
            </a:endParaRPr>
          </a:p>
          <a:p>
            <a:pPr>
              <a:defRPr/>
            </a:pPr>
            <a:r>
              <a:rPr lang="en-US" sz="1800" dirty="0" smtClean="0">
                <a:solidFill>
                  <a:srgbClr val="FFFF00"/>
                </a:solidFill>
              </a:rPr>
              <a:t>Minimizes costs and time</a:t>
            </a:r>
          </a:p>
          <a:p>
            <a:pPr lvl="1">
              <a:defRPr/>
            </a:pPr>
            <a:r>
              <a:rPr lang="en-US" sz="1800" dirty="0" smtClean="0">
                <a:solidFill>
                  <a:srgbClr val="FFFF00"/>
                </a:solidFill>
              </a:rPr>
              <a:t>no RF, uses normalized emittance, ~5 m </a:t>
            </a:r>
            <a:r>
              <a:rPr lang="en-US" sz="1800" dirty="0" err="1" smtClean="0">
                <a:solidFill>
                  <a:srgbClr val="FFFF00"/>
                </a:solidFill>
              </a:rPr>
              <a:t>LHe</a:t>
            </a:r>
            <a:r>
              <a:rPr lang="en-US" sz="1800" dirty="0" smtClean="0">
                <a:solidFill>
                  <a:srgbClr val="FFFF00"/>
                </a:solidFill>
              </a:rPr>
              <a:t> E absorber</a:t>
            </a:r>
          </a:p>
          <a:p>
            <a:pPr lvl="1">
              <a:defRPr/>
            </a:pPr>
            <a:r>
              <a:rPr lang="en-US" sz="1800" dirty="0" smtClean="0">
                <a:solidFill>
                  <a:srgbClr val="FFFF00"/>
                </a:solidFill>
              </a:rPr>
              <a:t>builds on MICE, improves 6-D capability, ~ps detectors</a:t>
            </a:r>
          </a:p>
          <a:p>
            <a:pPr lvl="1">
              <a:defRPr/>
            </a:pPr>
            <a:r>
              <a:rPr lang="en-US" sz="1800" dirty="0" smtClean="0">
                <a:solidFill>
                  <a:srgbClr val="FFFF00"/>
                </a:solidFill>
              </a:rPr>
              <a:t>RF is developed in parallel with new concepts</a:t>
            </a:r>
          </a:p>
          <a:p>
            <a:pPr>
              <a:defRPr/>
            </a:pPr>
            <a:r>
              <a:rPr lang="en-US" sz="2200" dirty="0" smtClean="0">
                <a:solidFill>
                  <a:srgbClr val="FFFF00"/>
                </a:solidFill>
              </a:rPr>
              <a:t>Collaborators have been asked to address AAC charge:</a:t>
            </a:r>
          </a:p>
          <a:p>
            <a:pPr lvl="1">
              <a:defRPr/>
            </a:pPr>
            <a:endParaRPr lang="en-US" sz="1800" dirty="0" smtClean="0">
              <a:solidFill>
                <a:srgbClr val="FFFF00"/>
              </a:solidFill>
            </a:endParaRP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lstStyle/>
          <a:p>
            <a:pPr algn="r" eaLnBrk="1" hangingPunct="1">
              <a:defRPr/>
            </a:pPr>
            <a:endParaRPr lang="en-US" sz="1000">
              <a:effectLst>
                <a:outerShdw blurRad="38100" dist="38100" dir="2700000" algn="tl">
                  <a:srgbClr val="000000"/>
                </a:outerShdw>
              </a:effectLst>
              <a:latin typeface="Verdana" pitchFamily="34" charset="0"/>
            </a:endParaRPr>
          </a:p>
        </p:txBody>
      </p:sp>
      <p:sp>
        <p:nvSpPr>
          <p:cNvPr id="9" name="Date Placeholder 8"/>
          <p:cNvSpPr>
            <a:spLocks noGrp="1"/>
          </p:cNvSpPr>
          <p:nvPr>
            <p:ph type="dt" sz="quarter" idx="10"/>
          </p:nvPr>
        </p:nvSpPr>
        <p:spPr>
          <a:xfrm>
            <a:off x="609600" y="6172200"/>
            <a:ext cx="2133600" cy="457200"/>
          </a:xfrm>
        </p:spPr>
        <p:txBody>
          <a:bodyPr/>
          <a:lstStyle/>
          <a:p>
            <a:pPr>
              <a:defRPr/>
            </a:pPr>
            <a:r>
              <a:rPr lang="en-US" dirty="0" err="1" smtClean="0"/>
              <a:t>Rol</a:t>
            </a:r>
            <a:r>
              <a:rPr lang="en-US" dirty="0" smtClean="0"/>
              <a:t> - Feb. 3, 2009</a:t>
            </a:r>
            <a:endParaRPr lang="en-US" dirty="0"/>
          </a:p>
        </p:txBody>
      </p:sp>
      <p:pic>
        <p:nvPicPr>
          <p:cNvPr id="28682" name="Picture 8" descr="manxsh2"/>
          <p:cNvPicPr>
            <a:picLocks noChangeAspect="1" noChangeArrowheads="1"/>
          </p:cNvPicPr>
          <p:nvPr/>
        </p:nvPicPr>
        <p:blipFill>
          <a:blip r:embed="rId3"/>
          <a:srcRect/>
          <a:stretch>
            <a:fillRect/>
          </a:stretch>
        </p:blipFill>
        <p:spPr bwMode="auto">
          <a:xfrm>
            <a:off x="7889875" y="0"/>
            <a:ext cx="1254125" cy="990600"/>
          </a:xfrm>
          <a:prstGeom prst="rect">
            <a:avLst/>
          </a:prstGeom>
          <a:noFill/>
          <a:ln w="9525">
            <a:noFill/>
            <a:miter lim="800000"/>
            <a:headEnd/>
            <a:tailEnd/>
          </a:ln>
        </p:spPr>
      </p:pic>
      <p:grpSp>
        <p:nvGrpSpPr>
          <p:cNvPr id="28683" name="Group 3"/>
          <p:cNvGrpSpPr>
            <a:grpSpLocks/>
          </p:cNvGrpSpPr>
          <p:nvPr/>
        </p:nvGrpSpPr>
        <p:grpSpPr bwMode="auto">
          <a:xfrm>
            <a:off x="0" y="0"/>
            <a:ext cx="1905000" cy="838200"/>
            <a:chOff x="3840" y="3216"/>
            <a:chExt cx="1440" cy="624"/>
          </a:xfrm>
        </p:grpSpPr>
        <p:grpSp>
          <p:nvGrpSpPr>
            <p:cNvPr id="28684" name="Group 4"/>
            <p:cNvGrpSpPr>
              <a:grpSpLocks/>
            </p:cNvGrpSpPr>
            <p:nvPr/>
          </p:nvGrpSpPr>
          <p:grpSpPr bwMode="auto">
            <a:xfrm>
              <a:off x="3840" y="3216"/>
              <a:ext cx="336" cy="624"/>
              <a:chOff x="1152" y="288"/>
              <a:chExt cx="960" cy="1872"/>
            </a:xfrm>
          </p:grpSpPr>
          <p:sp>
            <p:nvSpPr>
              <p:cNvPr id="28686"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8687"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8688"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8689"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8685"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Rol - Feb. 3, 2009</a:t>
            </a:r>
            <a:endParaRPr lang="en-US"/>
          </a:p>
        </p:txBody>
      </p:sp>
      <p:sp>
        <p:nvSpPr>
          <p:cNvPr id="3" name="Footer Placeholder 2"/>
          <p:cNvSpPr>
            <a:spLocks noGrp="1"/>
          </p:cNvSpPr>
          <p:nvPr>
            <p:ph type="ftr" sz="quarter" idx="11"/>
          </p:nvPr>
        </p:nvSpPr>
        <p:spPr/>
        <p:txBody>
          <a:bodyPr/>
          <a:lstStyle/>
          <a:p>
            <a:pPr>
              <a:defRPr/>
            </a:pPr>
            <a:r>
              <a:rPr lang="en-US"/>
              <a:t>AAC Meeting</a:t>
            </a:r>
          </a:p>
        </p:txBody>
      </p:sp>
      <p:sp>
        <p:nvSpPr>
          <p:cNvPr id="4" name="Slide Number Placeholder 3"/>
          <p:cNvSpPr>
            <a:spLocks noGrp="1"/>
          </p:cNvSpPr>
          <p:nvPr>
            <p:ph type="sldNum" sz="quarter" idx="12"/>
          </p:nvPr>
        </p:nvSpPr>
        <p:spPr/>
        <p:txBody>
          <a:bodyPr/>
          <a:lstStyle/>
          <a:p>
            <a:pPr>
              <a:defRPr/>
            </a:pPr>
            <a:fld id="{52687CD7-A3FB-4D42-BDC5-34E593B4EC55}" type="slidenum">
              <a:rPr lang="en-US" smtClean="0"/>
              <a:pPr>
                <a:defRPr/>
              </a:pPr>
              <a:t>25</a:t>
            </a:fld>
            <a:endParaRPr lang="en-US"/>
          </a:p>
        </p:txBody>
      </p:sp>
      <p:sp>
        <p:nvSpPr>
          <p:cNvPr id="29701" name="Rectangle 1"/>
          <p:cNvSpPr>
            <a:spLocks noChangeArrowheads="1"/>
          </p:cNvSpPr>
          <p:nvPr/>
        </p:nvSpPr>
        <p:spPr bwMode="auto">
          <a:xfrm>
            <a:off x="0" y="685800"/>
            <a:ext cx="9144000" cy="5509200"/>
          </a:xfrm>
          <a:prstGeom prst="rect">
            <a:avLst/>
          </a:prstGeom>
          <a:noFill/>
          <a:ln w="9525">
            <a:noFill/>
            <a:miter lim="800000"/>
            <a:headEnd/>
            <a:tailEnd/>
          </a:ln>
        </p:spPr>
        <p:txBody>
          <a:bodyPr tIns="0" bIns="0" anchor="ctr">
            <a:spAutoFit/>
          </a:bodyPr>
          <a:lstStyle/>
          <a:p>
            <a:pPr algn="l"/>
            <a:endParaRPr lang="en-US" dirty="0"/>
          </a:p>
          <a:p>
            <a:pPr algn="l">
              <a:buFontTx/>
              <a:buChar char="•"/>
            </a:pPr>
            <a:r>
              <a:rPr lang="en-US" sz="1600" dirty="0">
                <a:cs typeface="Times New Roman" pitchFamily="18" charset="0"/>
              </a:rPr>
              <a:t>If successfully executed does the MANX proposal provide a validation of 6-D ionization cooling, based on requirements for a Muon Collider. What does the Committee view as the optimum mix of simulations and experimental demonstration required to provide such validations?</a:t>
            </a:r>
          </a:p>
          <a:p>
            <a:pPr lvl="1" algn="l">
              <a:buFontTx/>
              <a:buChar char="•"/>
            </a:pPr>
            <a:r>
              <a:rPr lang="en-US" dirty="0">
                <a:solidFill>
                  <a:srgbClr val="FFFF00"/>
                </a:solidFill>
                <a:cs typeface="Times New Roman" pitchFamily="18" charset="0"/>
              </a:rPr>
              <a:t>Collection, cooling, extreme cooling, transport, acceleration of muon beams for MC </a:t>
            </a:r>
          </a:p>
          <a:p>
            <a:pPr lvl="2" algn="l">
              <a:buFontTx/>
              <a:buChar char="•"/>
            </a:pPr>
            <a:r>
              <a:rPr lang="en-US" dirty="0">
                <a:solidFill>
                  <a:srgbClr val="FFFF00"/>
                </a:solidFill>
                <a:cs typeface="Times New Roman" pitchFamily="18" charset="0"/>
              </a:rPr>
              <a:t>Require </a:t>
            </a:r>
            <a:r>
              <a:rPr lang="en-US" dirty="0" smtClean="0">
                <a:solidFill>
                  <a:srgbClr val="FFFF00"/>
                </a:solidFill>
                <a:cs typeface="Times New Roman" pitchFamily="18" charset="0"/>
              </a:rPr>
              <a:t>several new </a:t>
            </a:r>
            <a:r>
              <a:rPr lang="en-US" dirty="0">
                <a:solidFill>
                  <a:srgbClr val="FFFF00"/>
                </a:solidFill>
                <a:cs typeface="Times New Roman" pitchFamily="18" charset="0"/>
              </a:rPr>
              <a:t>techniques and technologies</a:t>
            </a:r>
          </a:p>
          <a:p>
            <a:pPr lvl="1" algn="l">
              <a:buFontTx/>
              <a:buChar char="•"/>
            </a:pPr>
            <a:r>
              <a:rPr lang="en-US" dirty="0">
                <a:solidFill>
                  <a:srgbClr val="FFFF00"/>
                </a:solidFill>
                <a:cs typeface="Times New Roman" pitchFamily="18" charset="0"/>
              </a:rPr>
              <a:t>MANX demonstrates a new HCC approach to cooling large emittance beams</a:t>
            </a:r>
          </a:p>
          <a:p>
            <a:pPr lvl="2" algn="l">
              <a:buFontTx/>
              <a:buChar char="•"/>
            </a:pPr>
            <a:r>
              <a:rPr lang="en-US" dirty="0">
                <a:solidFill>
                  <a:srgbClr val="FFFF00"/>
                </a:solidFill>
                <a:cs typeface="Times New Roman" pitchFamily="18" charset="0"/>
              </a:rPr>
              <a:t>Homogeneous magnetic fields can cope better with resonances</a:t>
            </a:r>
          </a:p>
          <a:p>
            <a:pPr lvl="1" algn="l">
              <a:buFontTx/>
              <a:buChar char="•"/>
            </a:pPr>
            <a:r>
              <a:rPr lang="en-US" dirty="0">
                <a:solidFill>
                  <a:srgbClr val="FFFF00"/>
                </a:solidFill>
                <a:cs typeface="Times New Roman" pitchFamily="18" charset="0"/>
              </a:rPr>
              <a:t>MANX demonstrates a new method of emittance exchange</a:t>
            </a:r>
          </a:p>
          <a:p>
            <a:pPr algn="l"/>
            <a:endParaRPr lang="en-US" sz="800" dirty="0">
              <a:cs typeface="Times New Roman" pitchFamily="18" charset="0"/>
            </a:endParaRPr>
          </a:p>
          <a:p>
            <a:pPr algn="l">
              <a:buFontTx/>
              <a:buChar char="•"/>
            </a:pPr>
            <a:r>
              <a:rPr lang="en-US" sz="1600" dirty="0">
                <a:cs typeface="Times New Roman" pitchFamily="18" charset="0"/>
              </a:rPr>
              <a:t>If successfully executed does the MANX proposal provide a validation of an upgrade of the mu2e experiment based on a collection scheme that reduces “flash” </a:t>
            </a:r>
            <a:r>
              <a:rPr lang="en-US" sz="1600" dirty="0" err="1">
                <a:cs typeface="Times New Roman" pitchFamily="18" charset="0"/>
              </a:rPr>
              <a:t>deadtime</a:t>
            </a:r>
            <a:r>
              <a:rPr lang="en-US" sz="1600" dirty="0">
                <a:cs typeface="Times New Roman" pitchFamily="18" charset="0"/>
              </a:rPr>
              <a:t> and the use of the ionization-cooling energy-absorber to range out </a:t>
            </a:r>
            <a:r>
              <a:rPr lang="en-US" sz="1600" dirty="0" err="1">
                <a:cs typeface="Times New Roman" pitchFamily="18" charset="0"/>
              </a:rPr>
              <a:t>hadronic</a:t>
            </a:r>
            <a:r>
              <a:rPr lang="en-US" sz="1600" dirty="0">
                <a:cs typeface="Times New Roman" pitchFamily="18" charset="0"/>
              </a:rPr>
              <a:t> backgrounds? What does the Committee view as the optimum mix of simulations and experimental demonstration required to provide such validations?</a:t>
            </a:r>
          </a:p>
          <a:p>
            <a:pPr lvl="1" algn="l">
              <a:buFontTx/>
              <a:buChar char="•"/>
            </a:pPr>
            <a:r>
              <a:rPr lang="en-US" dirty="0">
                <a:solidFill>
                  <a:srgbClr val="FFFF00"/>
                </a:solidFill>
                <a:cs typeface="Times New Roman" pitchFamily="18" charset="0"/>
              </a:rPr>
              <a:t>Degrading the higher </a:t>
            </a:r>
            <a:r>
              <a:rPr lang="en-US" dirty="0" smtClean="0">
                <a:solidFill>
                  <a:srgbClr val="FFFF00"/>
                </a:solidFill>
                <a:cs typeface="Times New Roman" pitchFamily="18" charset="0"/>
              </a:rPr>
              <a:t>momentum, </a:t>
            </a:r>
            <a:r>
              <a:rPr lang="en-US" dirty="0">
                <a:solidFill>
                  <a:srgbClr val="FFFF00"/>
                </a:solidFill>
                <a:cs typeface="Times New Roman" pitchFamily="18" charset="0"/>
              </a:rPr>
              <a:t>higher flux part of </a:t>
            </a:r>
            <a:r>
              <a:rPr lang="en-US" dirty="0" smtClean="0">
                <a:solidFill>
                  <a:srgbClr val="FFFF00"/>
                </a:solidFill>
                <a:latin typeface="Symbol" pitchFamily="18" charset="2"/>
                <a:cs typeface="Times New Roman" pitchFamily="18" charset="0"/>
              </a:rPr>
              <a:t>p</a:t>
            </a:r>
            <a:r>
              <a:rPr lang="en-US" dirty="0" smtClean="0">
                <a:solidFill>
                  <a:srgbClr val="FFFF00"/>
                </a:solidFill>
                <a:cs typeface="Times New Roman" pitchFamily="18" charset="0"/>
              </a:rPr>
              <a:t> </a:t>
            </a:r>
            <a:r>
              <a:rPr lang="en-US" dirty="0" smtClean="0">
                <a:solidFill>
                  <a:srgbClr val="FFFF00"/>
                </a:solidFill>
                <a:cs typeface="Times New Roman" pitchFamily="18" charset="0"/>
              </a:rPr>
              <a:t>and </a:t>
            </a:r>
            <a:r>
              <a:rPr lang="en-US" dirty="0" smtClean="0">
                <a:solidFill>
                  <a:srgbClr val="FFFF00"/>
                </a:solidFill>
                <a:latin typeface="Symbol" pitchFamily="18" charset="2"/>
                <a:cs typeface="Times New Roman" pitchFamily="18" charset="0"/>
              </a:rPr>
              <a:t>m</a:t>
            </a:r>
            <a:r>
              <a:rPr lang="en-US" dirty="0" smtClean="0">
                <a:solidFill>
                  <a:srgbClr val="FFFF00"/>
                </a:solidFill>
                <a:cs typeface="Times New Roman" pitchFamily="18" charset="0"/>
              </a:rPr>
              <a:t> </a:t>
            </a:r>
            <a:r>
              <a:rPr lang="en-US" dirty="0">
                <a:solidFill>
                  <a:srgbClr val="FFFF00"/>
                </a:solidFill>
                <a:cs typeface="Times New Roman" pitchFamily="18" charset="0"/>
              </a:rPr>
              <a:t>production </a:t>
            </a:r>
            <a:r>
              <a:rPr lang="en-US" dirty="0" smtClean="0">
                <a:solidFill>
                  <a:srgbClr val="FFFF00"/>
                </a:solidFill>
                <a:cs typeface="Times New Roman" pitchFamily="18" charset="0"/>
              </a:rPr>
              <a:t>spectra </a:t>
            </a:r>
            <a:endParaRPr lang="en-US" dirty="0">
              <a:solidFill>
                <a:srgbClr val="FFFF00"/>
              </a:solidFill>
              <a:cs typeface="Times New Roman" pitchFamily="18" charset="0"/>
            </a:endParaRPr>
          </a:p>
          <a:p>
            <a:pPr lvl="2" algn="l">
              <a:buFontTx/>
              <a:buChar char="•"/>
            </a:pPr>
            <a:r>
              <a:rPr lang="en-US" dirty="0">
                <a:solidFill>
                  <a:srgbClr val="FFFF00"/>
                </a:solidFill>
                <a:cs typeface="Times New Roman" pitchFamily="18" charset="0"/>
              </a:rPr>
              <a:t>Gets higher </a:t>
            </a:r>
            <a:r>
              <a:rPr lang="en-US" dirty="0" smtClean="0">
                <a:solidFill>
                  <a:srgbClr val="FFFF00"/>
                </a:solidFill>
                <a:cs typeface="Times New Roman" pitchFamily="18" charset="0"/>
              </a:rPr>
              <a:t>mu/proton, </a:t>
            </a:r>
            <a:r>
              <a:rPr lang="en-US" dirty="0">
                <a:solidFill>
                  <a:srgbClr val="FFFF00"/>
                </a:solidFill>
                <a:cs typeface="Times New Roman" pitchFamily="18" charset="0"/>
              </a:rPr>
              <a:t>without magnetic mirrors that imply </a:t>
            </a:r>
            <a:r>
              <a:rPr lang="en-US" dirty="0" smtClean="0">
                <a:solidFill>
                  <a:srgbClr val="FFFF00"/>
                </a:solidFill>
                <a:cs typeface="Times New Roman" pitchFamily="18" charset="0"/>
              </a:rPr>
              <a:t>a long flash </a:t>
            </a:r>
            <a:r>
              <a:rPr lang="en-US" dirty="0">
                <a:solidFill>
                  <a:srgbClr val="FFFF00"/>
                </a:solidFill>
                <a:cs typeface="Times New Roman" pitchFamily="18" charset="0"/>
              </a:rPr>
              <a:t>gate</a:t>
            </a:r>
          </a:p>
          <a:p>
            <a:pPr lvl="1" algn="l">
              <a:buFontTx/>
              <a:buChar char="•"/>
            </a:pPr>
            <a:r>
              <a:rPr lang="en-US" dirty="0">
                <a:solidFill>
                  <a:srgbClr val="FFFF00"/>
                </a:solidFill>
                <a:cs typeface="Times New Roman" pitchFamily="18" charset="0"/>
              </a:rPr>
              <a:t>Longitudinal cooling with EEX concentrates the stopping beam in the target while</a:t>
            </a:r>
          </a:p>
          <a:p>
            <a:pPr lvl="1" algn="l">
              <a:buFontTx/>
              <a:buChar char="•"/>
            </a:pPr>
            <a:r>
              <a:rPr lang="en-US" dirty="0" err="1">
                <a:solidFill>
                  <a:srgbClr val="FFFF00"/>
                </a:solidFill>
                <a:cs typeface="Times New Roman" pitchFamily="18" charset="0"/>
              </a:rPr>
              <a:t>Hadronic</a:t>
            </a:r>
            <a:r>
              <a:rPr lang="en-US" dirty="0">
                <a:solidFill>
                  <a:srgbClr val="FFFF00"/>
                </a:solidFill>
                <a:cs typeface="Times New Roman" pitchFamily="18" charset="0"/>
              </a:rPr>
              <a:t> backgrounds are ranged out </a:t>
            </a:r>
            <a:r>
              <a:rPr lang="en-US" dirty="0" smtClean="0">
                <a:solidFill>
                  <a:srgbClr val="FFFF00"/>
                </a:solidFill>
                <a:cs typeface="Times New Roman" pitchFamily="18" charset="0"/>
              </a:rPr>
              <a:t>(also reduces </a:t>
            </a:r>
            <a:r>
              <a:rPr lang="en-US" dirty="0">
                <a:solidFill>
                  <a:srgbClr val="FFFF00"/>
                </a:solidFill>
                <a:cs typeface="Times New Roman" pitchFamily="18" charset="0"/>
              </a:rPr>
              <a:t>flash gate </a:t>
            </a:r>
            <a:r>
              <a:rPr lang="en-US" dirty="0" smtClean="0">
                <a:solidFill>
                  <a:srgbClr val="FFFF00"/>
                </a:solidFill>
                <a:cs typeface="Times New Roman" pitchFamily="18" charset="0"/>
              </a:rPr>
              <a:t>time)</a:t>
            </a:r>
            <a:endParaRPr lang="en-US" dirty="0">
              <a:solidFill>
                <a:srgbClr val="FFFF00"/>
              </a:solidFill>
              <a:cs typeface="Times New Roman" pitchFamily="18" charset="0"/>
            </a:endParaRPr>
          </a:p>
          <a:p>
            <a:pPr algn="l">
              <a:buFontTx/>
              <a:buChar char="•"/>
            </a:pPr>
            <a:endParaRPr lang="en-US" sz="1600" dirty="0">
              <a:cs typeface="Times New Roman" pitchFamily="18" charset="0"/>
            </a:endParaRPr>
          </a:p>
          <a:p>
            <a:pPr algn="l"/>
            <a:endParaRPr lang="en-US" dirty="0"/>
          </a:p>
        </p:txBody>
      </p:sp>
      <p:sp>
        <p:nvSpPr>
          <p:cNvPr id="29702" name="TextBox 5"/>
          <p:cNvSpPr txBox="1">
            <a:spLocks noChangeArrowheads="1"/>
          </p:cNvSpPr>
          <p:nvPr/>
        </p:nvSpPr>
        <p:spPr bwMode="auto">
          <a:xfrm>
            <a:off x="990600" y="381000"/>
            <a:ext cx="6324600" cy="369888"/>
          </a:xfrm>
          <a:prstGeom prst="rect">
            <a:avLst/>
          </a:prstGeom>
          <a:noFill/>
          <a:ln w="9525">
            <a:noFill/>
            <a:miter lim="800000"/>
            <a:headEnd/>
            <a:tailEnd/>
          </a:ln>
        </p:spPr>
        <p:txBody>
          <a:bodyPr>
            <a:spAutoFit/>
          </a:bodyPr>
          <a:lstStyle/>
          <a:p>
            <a:r>
              <a:rPr lang="en-US" dirty="0"/>
              <a:t>AAC </a:t>
            </a:r>
            <a:r>
              <a:rPr lang="en-US" dirty="0" smtClean="0"/>
              <a:t>Charge/</a:t>
            </a:r>
            <a:r>
              <a:rPr lang="en-US" dirty="0" smtClean="0">
                <a:solidFill>
                  <a:srgbClr val="FFFF00"/>
                </a:solidFill>
              </a:rPr>
              <a:t>Possible Responses </a:t>
            </a:r>
            <a:endParaRPr lang="en-US" dirty="0">
              <a:solidFill>
                <a:srgbClr val="FFFF00"/>
              </a:solidFill>
            </a:endParaRPr>
          </a:p>
        </p:txBody>
      </p:sp>
      <p:grpSp>
        <p:nvGrpSpPr>
          <p:cNvPr id="7" name="Group 3"/>
          <p:cNvGrpSpPr>
            <a:grpSpLocks/>
          </p:cNvGrpSpPr>
          <p:nvPr/>
        </p:nvGrpSpPr>
        <p:grpSpPr bwMode="auto">
          <a:xfrm>
            <a:off x="0" y="0"/>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1"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2"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3"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9"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Rol - Feb. 3, 2009</a:t>
            </a:r>
            <a:endParaRPr lang="en-US"/>
          </a:p>
        </p:txBody>
      </p:sp>
      <p:sp>
        <p:nvSpPr>
          <p:cNvPr id="3" name="Footer Placeholder 2"/>
          <p:cNvSpPr>
            <a:spLocks noGrp="1"/>
          </p:cNvSpPr>
          <p:nvPr>
            <p:ph type="ftr" sz="quarter" idx="11"/>
          </p:nvPr>
        </p:nvSpPr>
        <p:spPr/>
        <p:txBody>
          <a:bodyPr/>
          <a:lstStyle/>
          <a:p>
            <a:pPr>
              <a:defRPr/>
            </a:pPr>
            <a:r>
              <a:rPr lang="en-US"/>
              <a:t>AAC Meeting</a:t>
            </a:r>
          </a:p>
        </p:txBody>
      </p:sp>
      <p:sp>
        <p:nvSpPr>
          <p:cNvPr id="4" name="Slide Number Placeholder 3"/>
          <p:cNvSpPr>
            <a:spLocks noGrp="1"/>
          </p:cNvSpPr>
          <p:nvPr>
            <p:ph type="sldNum" sz="quarter" idx="12"/>
          </p:nvPr>
        </p:nvSpPr>
        <p:spPr/>
        <p:txBody>
          <a:bodyPr/>
          <a:lstStyle/>
          <a:p>
            <a:pPr>
              <a:defRPr/>
            </a:pPr>
            <a:fld id="{B51082CD-25B6-43C5-BCFC-C056F5D8D113}" type="slidenum">
              <a:rPr lang="en-US" smtClean="0"/>
              <a:pPr>
                <a:defRPr/>
              </a:pPr>
              <a:t>26</a:t>
            </a:fld>
            <a:endParaRPr lang="en-US"/>
          </a:p>
        </p:txBody>
      </p:sp>
      <p:sp>
        <p:nvSpPr>
          <p:cNvPr id="30725" name="Rectangle 4"/>
          <p:cNvSpPr>
            <a:spLocks noChangeArrowheads="1"/>
          </p:cNvSpPr>
          <p:nvPr/>
        </p:nvSpPr>
        <p:spPr bwMode="auto">
          <a:xfrm>
            <a:off x="0" y="990600"/>
            <a:ext cx="9144000" cy="5139869"/>
          </a:xfrm>
          <a:prstGeom prst="rect">
            <a:avLst/>
          </a:prstGeom>
          <a:noFill/>
          <a:ln w="9525">
            <a:noFill/>
            <a:miter lim="800000"/>
            <a:headEnd/>
            <a:tailEnd/>
          </a:ln>
        </p:spPr>
        <p:txBody>
          <a:bodyPr>
            <a:spAutoFit/>
          </a:bodyPr>
          <a:lstStyle/>
          <a:p>
            <a:pPr algn="l">
              <a:buFontTx/>
              <a:buChar char="•"/>
            </a:pPr>
            <a:r>
              <a:rPr lang="en-US" sz="1600" dirty="0">
                <a:cs typeface="Times New Roman" pitchFamily="18" charset="0"/>
              </a:rPr>
              <a:t>What are the primary technical risks within the MANX proposal and are they appropriately mitigated through the development period?</a:t>
            </a:r>
          </a:p>
          <a:p>
            <a:pPr lvl="1" algn="l">
              <a:buFontTx/>
              <a:buChar char="•"/>
            </a:pPr>
            <a:r>
              <a:rPr lang="en-US" dirty="0">
                <a:solidFill>
                  <a:srgbClr val="FFFF00"/>
                </a:solidFill>
                <a:cs typeface="Times New Roman" pitchFamily="18" charset="0"/>
              </a:rPr>
              <a:t>Timely commitment of manpower and funds</a:t>
            </a:r>
          </a:p>
          <a:p>
            <a:pPr lvl="1" algn="l">
              <a:buFontTx/>
              <a:buChar char="•"/>
            </a:pPr>
            <a:r>
              <a:rPr lang="en-US" dirty="0">
                <a:solidFill>
                  <a:srgbClr val="FFFF00"/>
                </a:solidFill>
                <a:cs typeface="Times New Roman" pitchFamily="18" charset="0"/>
              </a:rPr>
              <a:t>MICE delays</a:t>
            </a:r>
          </a:p>
          <a:p>
            <a:pPr lvl="1" algn="l">
              <a:buFontTx/>
              <a:buChar char="•"/>
            </a:pPr>
            <a:r>
              <a:rPr lang="en-US" dirty="0">
                <a:solidFill>
                  <a:srgbClr val="FFFF00"/>
                </a:solidFill>
                <a:cs typeface="Times New Roman" pitchFamily="18" charset="0"/>
              </a:rPr>
              <a:t>Engineering escalations for additional capabilities beyond liquid helium</a:t>
            </a:r>
          </a:p>
          <a:p>
            <a:pPr lvl="2" algn="l">
              <a:buFontTx/>
              <a:buChar char="•"/>
            </a:pPr>
            <a:r>
              <a:rPr lang="en-US" dirty="0">
                <a:solidFill>
                  <a:srgbClr val="FFFF00"/>
                </a:solidFill>
                <a:cs typeface="Times New Roman" pitchFamily="18" charset="0"/>
              </a:rPr>
              <a:t>vacuum, hydrogen E degrader</a:t>
            </a:r>
          </a:p>
          <a:p>
            <a:pPr lvl="2" algn="l">
              <a:buFontTx/>
              <a:buChar char="•"/>
            </a:pPr>
            <a:r>
              <a:rPr lang="en-US" dirty="0">
                <a:solidFill>
                  <a:srgbClr val="FFFF00"/>
                </a:solidFill>
                <a:cs typeface="Times New Roman" pitchFamily="18" charset="0"/>
              </a:rPr>
              <a:t>with Individually powered coils: power supplies, SC leads, </a:t>
            </a:r>
          </a:p>
          <a:p>
            <a:pPr lvl="1" algn="l"/>
            <a:endParaRPr lang="en-US" sz="800" dirty="0">
              <a:cs typeface="Times New Roman" pitchFamily="18" charset="0"/>
            </a:endParaRPr>
          </a:p>
          <a:p>
            <a:pPr algn="l">
              <a:buFontTx/>
              <a:buChar char="•"/>
            </a:pPr>
            <a:r>
              <a:rPr lang="en-US" sz="1600" dirty="0">
                <a:cs typeface="Times New Roman" pitchFamily="18" charset="0"/>
              </a:rPr>
              <a:t>Given the anticipated timelines within the  Muon </a:t>
            </a:r>
            <a:r>
              <a:rPr lang="en-US" sz="1600" dirty="0" smtClean="0">
                <a:cs typeface="Times New Roman" pitchFamily="18" charset="0"/>
              </a:rPr>
              <a:t>F</a:t>
            </a:r>
            <a:r>
              <a:rPr lang="en-US" sz="1600" dirty="0" smtClean="0">
                <a:cs typeface="Times New Roman" pitchFamily="18" charset="0"/>
              </a:rPr>
              <a:t>ive-year </a:t>
            </a:r>
            <a:r>
              <a:rPr lang="en-US" sz="1600" dirty="0">
                <a:cs typeface="Times New Roman" pitchFamily="18" charset="0"/>
              </a:rPr>
              <a:t>P</a:t>
            </a:r>
            <a:r>
              <a:rPr lang="en-US" sz="1600" dirty="0" smtClean="0">
                <a:cs typeface="Times New Roman" pitchFamily="18" charset="0"/>
              </a:rPr>
              <a:t>roposal </a:t>
            </a:r>
            <a:r>
              <a:rPr lang="en-US" sz="1600" dirty="0">
                <a:cs typeface="Times New Roman" pitchFamily="18" charset="0"/>
              </a:rPr>
              <a:t>and the mu2e development plan, what is the appropriate schedule for implementation of MANX, either at Fermilab or at RAL?</a:t>
            </a:r>
          </a:p>
          <a:p>
            <a:pPr lvl="1" algn="l">
              <a:buFontTx/>
              <a:buChar char="•"/>
            </a:pPr>
            <a:r>
              <a:rPr lang="en-US" dirty="0" smtClean="0">
                <a:solidFill>
                  <a:srgbClr val="FFFF00"/>
                </a:solidFill>
                <a:cs typeface="Times New Roman" pitchFamily="18" charset="0"/>
              </a:rPr>
              <a:t>To follow MICE at RAL, coordination </a:t>
            </a:r>
            <a:r>
              <a:rPr lang="en-US" dirty="0">
                <a:solidFill>
                  <a:srgbClr val="FFFF00"/>
                </a:solidFill>
                <a:cs typeface="Times New Roman" pitchFamily="18" charset="0"/>
              </a:rPr>
              <a:t>and </a:t>
            </a:r>
            <a:r>
              <a:rPr lang="en-US" dirty="0" smtClean="0">
                <a:solidFill>
                  <a:srgbClr val="FFFF00"/>
                </a:solidFill>
                <a:cs typeface="Times New Roman" pitchFamily="18" charset="0"/>
              </a:rPr>
              <a:t>continuity are required</a:t>
            </a:r>
          </a:p>
          <a:p>
            <a:pPr lvl="1" algn="l">
              <a:buFontTx/>
              <a:buChar char="•"/>
            </a:pPr>
            <a:r>
              <a:rPr lang="en-US" dirty="0" smtClean="0">
                <a:solidFill>
                  <a:srgbClr val="FFFF00"/>
                </a:solidFill>
                <a:cs typeface="Times New Roman" pitchFamily="18" charset="0"/>
              </a:rPr>
              <a:t>Sooner would be better </a:t>
            </a:r>
            <a:endParaRPr lang="en-US" dirty="0">
              <a:solidFill>
                <a:srgbClr val="FFFF00"/>
              </a:solidFill>
              <a:cs typeface="Times New Roman" pitchFamily="18" charset="0"/>
            </a:endParaRPr>
          </a:p>
          <a:p>
            <a:pPr lvl="1" algn="l">
              <a:buFontTx/>
              <a:buChar char="•"/>
            </a:pPr>
            <a:endParaRPr lang="en-US" sz="800" dirty="0">
              <a:cs typeface="Times New Roman" pitchFamily="18" charset="0"/>
            </a:endParaRPr>
          </a:p>
          <a:p>
            <a:pPr algn="l">
              <a:buFontTx/>
              <a:buChar char="•"/>
            </a:pPr>
            <a:r>
              <a:rPr lang="en-US" sz="1600" dirty="0">
                <a:cs typeface="Times New Roman" pitchFamily="18" charset="0"/>
              </a:rPr>
              <a:t>Do the MANX resource requirements appear reasonably estimated?</a:t>
            </a:r>
          </a:p>
          <a:p>
            <a:pPr lvl="1" algn="l">
              <a:buFontTx/>
              <a:buChar char="•"/>
            </a:pPr>
            <a:r>
              <a:rPr lang="en-US" dirty="0">
                <a:solidFill>
                  <a:srgbClr val="FFFF00"/>
                </a:solidFill>
                <a:cs typeface="Times New Roman" pitchFamily="18" charset="0"/>
              </a:rPr>
              <a:t>Iteration on 4-coil design will improve magnet estimates</a:t>
            </a:r>
          </a:p>
          <a:p>
            <a:pPr lvl="1" algn="l">
              <a:buFontTx/>
              <a:buChar char="•"/>
            </a:pPr>
            <a:r>
              <a:rPr lang="en-US" dirty="0">
                <a:solidFill>
                  <a:srgbClr val="FFFF00"/>
                </a:solidFill>
                <a:cs typeface="Times New Roman" pitchFamily="18" charset="0"/>
              </a:rPr>
              <a:t>Cryostat, power supplies, matching sections, reuse of MICE detectors, designs</a:t>
            </a:r>
          </a:p>
          <a:p>
            <a:pPr lvl="1" algn="l">
              <a:buFontTx/>
              <a:buChar char="•"/>
            </a:pPr>
            <a:endParaRPr lang="en-US" sz="800" dirty="0">
              <a:solidFill>
                <a:srgbClr val="FFFF00"/>
              </a:solidFill>
              <a:cs typeface="Times New Roman" pitchFamily="18" charset="0"/>
            </a:endParaRPr>
          </a:p>
          <a:p>
            <a:pPr algn="l">
              <a:buFontTx/>
              <a:buChar char="•"/>
            </a:pPr>
            <a:r>
              <a:rPr lang="en-US" sz="1600" dirty="0">
                <a:cs typeface="Times New Roman" pitchFamily="18" charset="0"/>
              </a:rPr>
              <a:t>Can the MANX approach to a mu2e upgrade impact the outlook for Project X?</a:t>
            </a:r>
          </a:p>
          <a:p>
            <a:pPr lvl="1" algn="l">
              <a:buFontTx/>
              <a:buChar char="•"/>
            </a:pPr>
            <a:r>
              <a:rPr lang="en-US" dirty="0">
                <a:solidFill>
                  <a:srgbClr val="FFFF00"/>
                </a:solidFill>
              </a:rPr>
              <a:t>If the energy absorber approach works, </a:t>
            </a:r>
          </a:p>
          <a:p>
            <a:pPr lvl="2" algn="l">
              <a:buFontTx/>
              <a:buChar char="•"/>
            </a:pPr>
            <a:r>
              <a:rPr lang="en-US" dirty="0">
                <a:solidFill>
                  <a:srgbClr val="FFFF00"/>
                </a:solidFill>
              </a:rPr>
              <a:t>higher mu flux is possible, and higher p flux required </a:t>
            </a:r>
          </a:p>
        </p:txBody>
      </p:sp>
      <p:sp>
        <p:nvSpPr>
          <p:cNvPr id="30726" name="TextBox 5"/>
          <p:cNvSpPr txBox="1">
            <a:spLocks noChangeArrowheads="1"/>
          </p:cNvSpPr>
          <p:nvPr/>
        </p:nvSpPr>
        <p:spPr bwMode="auto">
          <a:xfrm>
            <a:off x="990600" y="381000"/>
            <a:ext cx="6324600" cy="369888"/>
          </a:xfrm>
          <a:prstGeom prst="rect">
            <a:avLst/>
          </a:prstGeom>
          <a:noFill/>
          <a:ln w="9525">
            <a:noFill/>
            <a:miter lim="800000"/>
            <a:headEnd/>
            <a:tailEnd/>
          </a:ln>
        </p:spPr>
        <p:txBody>
          <a:bodyPr>
            <a:spAutoFit/>
          </a:bodyPr>
          <a:lstStyle/>
          <a:p>
            <a:r>
              <a:rPr lang="en-US" dirty="0"/>
              <a:t>AAC </a:t>
            </a:r>
            <a:r>
              <a:rPr lang="en-US" dirty="0" smtClean="0"/>
              <a:t>Charge/</a:t>
            </a:r>
            <a:r>
              <a:rPr lang="en-US" dirty="0" smtClean="0">
                <a:solidFill>
                  <a:srgbClr val="FFFF00"/>
                </a:solidFill>
              </a:rPr>
              <a:t>Possible Responses </a:t>
            </a:r>
            <a:r>
              <a:rPr lang="en-US" dirty="0" smtClean="0"/>
              <a:t> </a:t>
            </a:r>
            <a:endParaRPr lang="en-US" dirty="0"/>
          </a:p>
        </p:txBody>
      </p:sp>
      <p:grpSp>
        <p:nvGrpSpPr>
          <p:cNvPr id="7" name="Group 3"/>
          <p:cNvGrpSpPr>
            <a:grpSpLocks/>
          </p:cNvGrpSpPr>
          <p:nvPr/>
        </p:nvGrpSpPr>
        <p:grpSpPr bwMode="auto">
          <a:xfrm>
            <a:off x="0" y="0"/>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1"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2"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3"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9"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Rol - Feb. 3, 2009</a:t>
            </a:r>
            <a:endParaRPr lang="en-US"/>
          </a:p>
        </p:txBody>
      </p:sp>
      <p:sp>
        <p:nvSpPr>
          <p:cNvPr id="3" name="Footer Placeholder 2"/>
          <p:cNvSpPr>
            <a:spLocks noGrp="1"/>
          </p:cNvSpPr>
          <p:nvPr>
            <p:ph type="ftr" sz="quarter" idx="11"/>
          </p:nvPr>
        </p:nvSpPr>
        <p:spPr/>
        <p:txBody>
          <a:bodyPr/>
          <a:lstStyle/>
          <a:p>
            <a:pPr>
              <a:defRPr/>
            </a:pPr>
            <a:r>
              <a:rPr lang="en-US" smtClean="0"/>
              <a:t>AAC Meeting</a:t>
            </a:r>
            <a:endParaRPr lang="en-US"/>
          </a:p>
        </p:txBody>
      </p:sp>
      <p:sp>
        <p:nvSpPr>
          <p:cNvPr id="4" name="Slide Number Placeholder 3"/>
          <p:cNvSpPr>
            <a:spLocks noGrp="1"/>
          </p:cNvSpPr>
          <p:nvPr>
            <p:ph type="sldNum" sz="quarter" idx="12"/>
          </p:nvPr>
        </p:nvSpPr>
        <p:spPr/>
        <p:txBody>
          <a:bodyPr/>
          <a:lstStyle/>
          <a:p>
            <a:pPr>
              <a:defRPr/>
            </a:pPr>
            <a:fld id="{AE08030D-ABEE-4F9E-9426-612DB86DFC00}" type="slidenum">
              <a:rPr lang="en-US" smtClean="0"/>
              <a:pPr>
                <a:defRPr/>
              </a:pPr>
              <a:t>27</a:t>
            </a:fld>
            <a:endParaRPr lang="en-US"/>
          </a:p>
        </p:txBody>
      </p:sp>
      <p:sp>
        <p:nvSpPr>
          <p:cNvPr id="31749" name="Rectangle 4"/>
          <p:cNvSpPr>
            <a:spLocks noChangeArrowheads="1"/>
          </p:cNvSpPr>
          <p:nvPr/>
        </p:nvSpPr>
        <p:spPr bwMode="auto">
          <a:xfrm>
            <a:off x="533400" y="1143000"/>
            <a:ext cx="8610600" cy="4955203"/>
          </a:xfrm>
          <a:prstGeom prst="rect">
            <a:avLst/>
          </a:prstGeom>
          <a:noFill/>
          <a:ln w="9525">
            <a:noFill/>
            <a:miter lim="800000"/>
            <a:headEnd/>
            <a:tailEnd/>
          </a:ln>
        </p:spPr>
        <p:txBody>
          <a:bodyPr wrap="square">
            <a:spAutoFit/>
          </a:bodyPr>
          <a:lstStyle/>
          <a:p>
            <a:pPr algn="l"/>
            <a:r>
              <a:rPr lang="en-US" sz="2000" dirty="0">
                <a:solidFill>
                  <a:srgbClr val="FFFF00"/>
                </a:solidFill>
              </a:rPr>
              <a:t>8:30-8:50	 </a:t>
            </a:r>
            <a:r>
              <a:rPr lang="en-US" sz="2000" dirty="0" err="1" smtClean="0">
                <a:solidFill>
                  <a:srgbClr val="FFFF00"/>
                </a:solidFill>
              </a:rPr>
              <a:t>Slava</a:t>
            </a:r>
            <a:r>
              <a:rPr lang="en-US" sz="2000" dirty="0" smtClean="0">
                <a:solidFill>
                  <a:srgbClr val="FFFF00"/>
                </a:solidFill>
              </a:rPr>
              <a:t> </a:t>
            </a:r>
            <a:r>
              <a:rPr lang="en-US" sz="2000" dirty="0">
                <a:solidFill>
                  <a:srgbClr val="FFFF00"/>
                </a:solidFill>
              </a:rPr>
              <a:t>Derbenev </a:t>
            </a:r>
            <a:r>
              <a:rPr lang="en-US" sz="2000" dirty="0" smtClean="0">
                <a:solidFill>
                  <a:srgbClr val="FFFF00"/>
                </a:solidFill>
              </a:rPr>
              <a:t>	</a:t>
            </a:r>
            <a:r>
              <a:rPr lang="en-US" sz="2000" b="1" dirty="0" smtClean="0">
                <a:solidFill>
                  <a:srgbClr val="FFFF00"/>
                </a:solidFill>
              </a:rPr>
              <a:t>Theory </a:t>
            </a:r>
            <a:r>
              <a:rPr lang="en-US" sz="2000" b="1" dirty="0">
                <a:solidFill>
                  <a:srgbClr val="FFFF00"/>
                </a:solidFill>
              </a:rPr>
              <a:t>of the </a:t>
            </a:r>
            <a:r>
              <a:rPr lang="en-US" sz="2000" b="1" dirty="0" smtClean="0">
                <a:solidFill>
                  <a:srgbClr val="FFFF00"/>
                </a:solidFill>
              </a:rPr>
              <a:t>HCC</a:t>
            </a:r>
            <a:r>
              <a:rPr lang="en-US" sz="2000" dirty="0">
                <a:solidFill>
                  <a:srgbClr val="FFFF00"/>
                </a:solidFill>
              </a:rPr>
              <a:t>	</a:t>
            </a:r>
          </a:p>
          <a:p>
            <a:pPr algn="l"/>
            <a:r>
              <a:rPr lang="en-US" sz="2000" dirty="0">
                <a:solidFill>
                  <a:srgbClr val="FFFF00"/>
                </a:solidFill>
              </a:rPr>
              <a:t>	</a:t>
            </a:r>
            <a:r>
              <a:rPr lang="en-US" dirty="0">
                <a:solidFill>
                  <a:srgbClr val="FFFF00"/>
                </a:solidFill>
              </a:rPr>
              <a:t>History, derivation, </a:t>
            </a:r>
            <a:r>
              <a:rPr lang="en-US" dirty="0" err="1">
                <a:solidFill>
                  <a:srgbClr val="FFFF00"/>
                </a:solidFill>
              </a:rPr>
              <a:t>epicyclic</a:t>
            </a:r>
            <a:r>
              <a:rPr lang="en-US" dirty="0">
                <a:solidFill>
                  <a:srgbClr val="FFFF00"/>
                </a:solidFill>
              </a:rPr>
              <a:t> channel</a:t>
            </a:r>
          </a:p>
          <a:p>
            <a:pPr algn="l"/>
            <a:r>
              <a:rPr lang="en-US" sz="2000" dirty="0">
                <a:solidFill>
                  <a:srgbClr val="FFFF00"/>
                </a:solidFill>
              </a:rPr>
              <a:t>8:50-9:10	 </a:t>
            </a:r>
            <a:r>
              <a:rPr lang="en-US" sz="2000" dirty="0" smtClean="0">
                <a:solidFill>
                  <a:srgbClr val="FFFF00"/>
                </a:solidFill>
              </a:rPr>
              <a:t>Mary Anne </a:t>
            </a:r>
            <a:r>
              <a:rPr lang="en-US" sz="2000" dirty="0">
                <a:solidFill>
                  <a:srgbClr val="FFFF00"/>
                </a:solidFill>
              </a:rPr>
              <a:t>Cummings </a:t>
            </a:r>
            <a:r>
              <a:rPr lang="en-US" sz="2000" dirty="0" smtClean="0">
                <a:solidFill>
                  <a:srgbClr val="FFFF00"/>
                </a:solidFill>
              </a:rPr>
              <a:t>	</a:t>
            </a:r>
            <a:r>
              <a:rPr lang="en-US" sz="2000" b="1" dirty="0" smtClean="0">
                <a:solidFill>
                  <a:srgbClr val="FFFF00"/>
                </a:solidFill>
              </a:rPr>
              <a:t>Uses </a:t>
            </a:r>
            <a:r>
              <a:rPr lang="en-US" sz="2000" b="1" dirty="0">
                <a:solidFill>
                  <a:srgbClr val="FFFF00"/>
                </a:solidFill>
              </a:rPr>
              <a:t>of the </a:t>
            </a:r>
            <a:r>
              <a:rPr lang="en-US" sz="2000" b="1" dirty="0" smtClean="0">
                <a:solidFill>
                  <a:srgbClr val="FFFF00"/>
                </a:solidFill>
              </a:rPr>
              <a:t>HCC</a:t>
            </a:r>
            <a:r>
              <a:rPr lang="en-US" sz="2000" dirty="0">
                <a:solidFill>
                  <a:srgbClr val="FFFF00"/>
                </a:solidFill>
              </a:rPr>
              <a:t>	</a:t>
            </a:r>
          </a:p>
          <a:p>
            <a:pPr algn="l"/>
            <a:r>
              <a:rPr lang="en-US" sz="2000" dirty="0">
                <a:solidFill>
                  <a:srgbClr val="FFFF00"/>
                </a:solidFill>
              </a:rPr>
              <a:t>	</a:t>
            </a:r>
            <a:r>
              <a:rPr lang="en-US" dirty="0">
                <a:solidFill>
                  <a:srgbClr val="FFFF00"/>
                </a:solidFill>
              </a:rPr>
              <a:t>Muon collection, 6D and extreme cooling, for MC, NF, and mu2e</a:t>
            </a:r>
          </a:p>
          <a:p>
            <a:pPr algn="l"/>
            <a:r>
              <a:rPr lang="en-US" sz="2000" dirty="0">
                <a:solidFill>
                  <a:srgbClr val="FFFF00"/>
                </a:solidFill>
              </a:rPr>
              <a:t>9:10-9:35	 </a:t>
            </a:r>
            <a:r>
              <a:rPr lang="en-US" sz="2000" dirty="0" smtClean="0">
                <a:solidFill>
                  <a:srgbClr val="FFFF00"/>
                </a:solidFill>
              </a:rPr>
              <a:t>Chuck </a:t>
            </a:r>
            <a:r>
              <a:rPr lang="en-US" sz="2000" dirty="0" err="1">
                <a:solidFill>
                  <a:srgbClr val="FFFF00"/>
                </a:solidFill>
              </a:rPr>
              <a:t>Ankenbrandt</a:t>
            </a:r>
            <a:r>
              <a:rPr lang="en-US" sz="2000" dirty="0">
                <a:solidFill>
                  <a:srgbClr val="FFFF00"/>
                </a:solidFill>
              </a:rPr>
              <a:t> </a:t>
            </a:r>
            <a:r>
              <a:rPr lang="en-US" sz="2000" dirty="0" smtClean="0">
                <a:solidFill>
                  <a:srgbClr val="FFFF00"/>
                </a:solidFill>
              </a:rPr>
              <a:t>	</a:t>
            </a:r>
            <a:r>
              <a:rPr lang="en-US" sz="2000" b="1" dirty="0" smtClean="0">
                <a:solidFill>
                  <a:srgbClr val="FFFF00"/>
                </a:solidFill>
              </a:rPr>
              <a:t>Mu2e applications</a:t>
            </a:r>
            <a:r>
              <a:rPr lang="en-US" sz="2000" dirty="0">
                <a:solidFill>
                  <a:srgbClr val="FFFF00"/>
                </a:solidFill>
              </a:rPr>
              <a:t>	</a:t>
            </a:r>
          </a:p>
          <a:p>
            <a:pPr algn="l"/>
            <a:r>
              <a:rPr lang="en-US" sz="2000" dirty="0">
                <a:solidFill>
                  <a:srgbClr val="FFFF00"/>
                </a:solidFill>
              </a:rPr>
              <a:t>	</a:t>
            </a:r>
            <a:r>
              <a:rPr lang="en-US" dirty="0">
                <a:solidFill>
                  <a:srgbClr val="FFFF00"/>
                </a:solidFill>
              </a:rPr>
              <a:t>Overview, upgrade to HCC-MANX magnet, relationship to Project X</a:t>
            </a:r>
          </a:p>
          <a:p>
            <a:pPr algn="l"/>
            <a:r>
              <a:rPr lang="en-US" sz="2000" dirty="0">
                <a:solidFill>
                  <a:srgbClr val="FFFF00"/>
                </a:solidFill>
              </a:rPr>
              <a:t>9:35-9:55	 </a:t>
            </a:r>
            <a:r>
              <a:rPr lang="en-US" sz="2000" dirty="0" smtClean="0">
                <a:solidFill>
                  <a:srgbClr val="FFFF00"/>
                </a:solidFill>
              </a:rPr>
              <a:t>Vladimir </a:t>
            </a:r>
            <a:r>
              <a:rPr lang="en-US" sz="2000" dirty="0">
                <a:solidFill>
                  <a:srgbClr val="FFFF00"/>
                </a:solidFill>
              </a:rPr>
              <a:t>Kashikhin 	</a:t>
            </a:r>
            <a:r>
              <a:rPr lang="en-US" sz="2000" b="1" dirty="0">
                <a:solidFill>
                  <a:srgbClr val="FFFF00"/>
                </a:solidFill>
              </a:rPr>
              <a:t>Helical Solenoid</a:t>
            </a:r>
            <a:r>
              <a:rPr lang="en-US" sz="2000" dirty="0">
                <a:solidFill>
                  <a:srgbClr val="FFFF00"/>
                </a:solidFill>
              </a:rPr>
              <a:t>		</a:t>
            </a:r>
          </a:p>
          <a:p>
            <a:pPr algn="l"/>
            <a:r>
              <a:rPr lang="en-US" sz="2000" dirty="0">
                <a:solidFill>
                  <a:srgbClr val="FFFF00"/>
                </a:solidFill>
              </a:rPr>
              <a:t>	</a:t>
            </a:r>
            <a:r>
              <a:rPr lang="en-US" dirty="0">
                <a:solidFill>
                  <a:srgbClr val="FFFF00"/>
                </a:solidFill>
              </a:rPr>
              <a:t>Magnet concept, 4-coil model, cost estimates</a:t>
            </a:r>
          </a:p>
          <a:p>
            <a:pPr algn="l"/>
            <a:endParaRPr lang="en-US" sz="800" dirty="0">
              <a:solidFill>
                <a:srgbClr val="FFFF00"/>
              </a:solidFill>
            </a:endParaRPr>
          </a:p>
          <a:p>
            <a:pPr algn="l"/>
            <a:r>
              <a:rPr lang="en-US" sz="2000" dirty="0">
                <a:solidFill>
                  <a:srgbClr val="FFFF00"/>
                </a:solidFill>
              </a:rPr>
              <a:t>9:55-10:20       		break</a:t>
            </a:r>
          </a:p>
          <a:p>
            <a:pPr algn="l"/>
            <a:endParaRPr lang="en-US" sz="800" dirty="0">
              <a:solidFill>
                <a:srgbClr val="FFFF00"/>
              </a:solidFill>
            </a:endParaRPr>
          </a:p>
          <a:p>
            <a:pPr algn="l"/>
            <a:r>
              <a:rPr lang="en-US" sz="2000" dirty="0">
                <a:solidFill>
                  <a:srgbClr val="FFFF00"/>
                </a:solidFill>
              </a:rPr>
              <a:t>10:10-10:40	 </a:t>
            </a:r>
            <a:r>
              <a:rPr lang="en-US" sz="2000" dirty="0" err="1" smtClean="0">
                <a:solidFill>
                  <a:srgbClr val="FFFF00"/>
                </a:solidFill>
              </a:rPr>
              <a:t>Katsuya</a:t>
            </a:r>
            <a:r>
              <a:rPr lang="en-US" sz="2000" dirty="0" smtClean="0">
                <a:solidFill>
                  <a:srgbClr val="FFFF00"/>
                </a:solidFill>
              </a:rPr>
              <a:t> </a:t>
            </a:r>
            <a:r>
              <a:rPr lang="en-US" sz="2000" dirty="0">
                <a:solidFill>
                  <a:srgbClr val="FFFF00"/>
                </a:solidFill>
              </a:rPr>
              <a:t>Yonehara 	</a:t>
            </a:r>
            <a:r>
              <a:rPr lang="en-US" sz="2000" b="1" dirty="0">
                <a:solidFill>
                  <a:srgbClr val="FFFF00"/>
                </a:solidFill>
              </a:rPr>
              <a:t>MANX</a:t>
            </a:r>
            <a:r>
              <a:rPr lang="en-US" sz="2000" dirty="0">
                <a:solidFill>
                  <a:srgbClr val="FFFF00"/>
                </a:solidFill>
              </a:rPr>
              <a:t>				</a:t>
            </a:r>
            <a:r>
              <a:rPr lang="en-US" sz="2000" dirty="0" smtClean="0">
                <a:solidFill>
                  <a:srgbClr val="FFFF00"/>
                </a:solidFill>
              </a:rPr>
              <a:t>HCC </a:t>
            </a:r>
            <a:r>
              <a:rPr lang="en-US" dirty="0" smtClean="0">
                <a:solidFill>
                  <a:srgbClr val="FFFF00"/>
                </a:solidFill>
              </a:rPr>
              <a:t>concepts</a:t>
            </a:r>
            <a:r>
              <a:rPr lang="en-US" dirty="0">
                <a:solidFill>
                  <a:srgbClr val="FFFF00"/>
                </a:solidFill>
              </a:rPr>
              <a:t>, </a:t>
            </a:r>
            <a:r>
              <a:rPr lang="en-US" dirty="0" smtClean="0">
                <a:solidFill>
                  <a:srgbClr val="FFFF00"/>
                </a:solidFill>
              </a:rPr>
              <a:t>MC goals, simulations</a:t>
            </a:r>
            <a:r>
              <a:rPr lang="en-US" sz="2000" dirty="0">
                <a:solidFill>
                  <a:srgbClr val="FFFF00"/>
                </a:solidFill>
              </a:rPr>
              <a:t>	</a:t>
            </a:r>
          </a:p>
          <a:p>
            <a:pPr algn="l"/>
            <a:r>
              <a:rPr lang="en-US" sz="2000" dirty="0">
                <a:solidFill>
                  <a:srgbClr val="FFFF00"/>
                </a:solidFill>
              </a:rPr>
              <a:t>10:40-11:00	 </a:t>
            </a:r>
            <a:r>
              <a:rPr lang="en-US" sz="2000" dirty="0" smtClean="0">
                <a:solidFill>
                  <a:srgbClr val="FFFF00"/>
                </a:solidFill>
              </a:rPr>
              <a:t>Bob Abrams </a:t>
            </a:r>
            <a:r>
              <a:rPr lang="en-US" sz="2000" dirty="0">
                <a:solidFill>
                  <a:srgbClr val="FFFF00"/>
                </a:solidFill>
              </a:rPr>
              <a:t>	</a:t>
            </a:r>
            <a:r>
              <a:rPr lang="en-US" sz="2000" dirty="0" smtClean="0">
                <a:solidFill>
                  <a:srgbClr val="FFFF00"/>
                </a:solidFill>
              </a:rPr>
              <a:t>	</a:t>
            </a:r>
            <a:r>
              <a:rPr lang="en-US" sz="2000" b="1" dirty="0" smtClean="0">
                <a:solidFill>
                  <a:srgbClr val="FFFF00"/>
                </a:solidFill>
              </a:rPr>
              <a:t>MANX </a:t>
            </a:r>
            <a:r>
              <a:rPr lang="en-US" sz="2000" b="1" dirty="0">
                <a:solidFill>
                  <a:srgbClr val="FFFF00"/>
                </a:solidFill>
              </a:rPr>
              <a:t>design</a:t>
            </a:r>
            <a:r>
              <a:rPr lang="en-US" sz="2000" dirty="0">
                <a:solidFill>
                  <a:srgbClr val="FFFF00"/>
                </a:solidFill>
              </a:rPr>
              <a:t>		</a:t>
            </a:r>
          </a:p>
          <a:p>
            <a:pPr algn="l"/>
            <a:r>
              <a:rPr lang="en-US" sz="2000" dirty="0">
                <a:solidFill>
                  <a:srgbClr val="FFFF00"/>
                </a:solidFill>
              </a:rPr>
              <a:t>	</a:t>
            </a:r>
            <a:r>
              <a:rPr lang="en-US" dirty="0">
                <a:solidFill>
                  <a:srgbClr val="FFFF00"/>
                </a:solidFill>
              </a:rPr>
              <a:t>Detectors, relationship to MICE</a:t>
            </a:r>
          </a:p>
          <a:p>
            <a:pPr algn="l"/>
            <a:r>
              <a:rPr lang="en-US" sz="2000" dirty="0">
                <a:solidFill>
                  <a:srgbClr val="FFFF00"/>
                </a:solidFill>
              </a:rPr>
              <a:t>11:00-11:20	 </a:t>
            </a:r>
            <a:r>
              <a:rPr lang="en-US" sz="2000" dirty="0" smtClean="0">
                <a:solidFill>
                  <a:srgbClr val="FFFF00"/>
                </a:solidFill>
              </a:rPr>
              <a:t>Tom </a:t>
            </a:r>
            <a:r>
              <a:rPr lang="en-US" sz="2000" dirty="0">
                <a:solidFill>
                  <a:srgbClr val="FFFF00"/>
                </a:solidFill>
              </a:rPr>
              <a:t>Roberts 	</a:t>
            </a:r>
            <a:r>
              <a:rPr lang="en-US" sz="2000" dirty="0" smtClean="0">
                <a:solidFill>
                  <a:srgbClr val="FFFF00"/>
                </a:solidFill>
              </a:rPr>
              <a:t>	</a:t>
            </a:r>
            <a:r>
              <a:rPr lang="en-US" sz="2000" b="1" dirty="0" smtClean="0">
                <a:solidFill>
                  <a:srgbClr val="FFFF00"/>
                </a:solidFill>
              </a:rPr>
              <a:t>G4 </a:t>
            </a:r>
            <a:r>
              <a:rPr lang="en-US" sz="2000" b="1" dirty="0">
                <a:solidFill>
                  <a:srgbClr val="FFFF00"/>
                </a:solidFill>
              </a:rPr>
              <a:t>simulations, </a:t>
            </a:r>
            <a:r>
              <a:rPr lang="en-US" sz="2000" b="1" dirty="0" smtClean="0">
                <a:solidFill>
                  <a:srgbClr val="FFFF00"/>
                </a:solidFill>
              </a:rPr>
              <a:t>MANX@RAL</a:t>
            </a:r>
            <a:endParaRPr lang="en-US" sz="2000" b="1" dirty="0">
              <a:solidFill>
                <a:srgbClr val="FFFF00"/>
              </a:solidFill>
            </a:endParaRPr>
          </a:p>
          <a:p>
            <a:pPr algn="l"/>
            <a:r>
              <a:rPr lang="en-US" sz="2000" dirty="0">
                <a:solidFill>
                  <a:srgbClr val="FFFF00"/>
                </a:solidFill>
              </a:rPr>
              <a:t>	</a:t>
            </a:r>
            <a:r>
              <a:rPr lang="en-US" dirty="0">
                <a:solidFill>
                  <a:srgbClr val="FFFF00"/>
                </a:solidFill>
              </a:rPr>
              <a:t>Simulation questions, timeline, MICE viewpoint</a:t>
            </a:r>
          </a:p>
        </p:txBody>
      </p:sp>
      <p:sp>
        <p:nvSpPr>
          <p:cNvPr id="31750" name="TextBox 5"/>
          <p:cNvSpPr txBox="1">
            <a:spLocks noChangeArrowheads="1"/>
          </p:cNvSpPr>
          <p:nvPr/>
        </p:nvSpPr>
        <p:spPr bwMode="auto">
          <a:xfrm>
            <a:off x="1981200" y="304800"/>
            <a:ext cx="4572000" cy="584200"/>
          </a:xfrm>
          <a:prstGeom prst="rect">
            <a:avLst/>
          </a:prstGeom>
          <a:noFill/>
          <a:ln w="9525">
            <a:noFill/>
            <a:miter lim="800000"/>
            <a:headEnd/>
            <a:tailEnd/>
          </a:ln>
        </p:spPr>
        <p:txBody>
          <a:bodyPr>
            <a:spAutoFit/>
          </a:bodyPr>
          <a:lstStyle/>
          <a:p>
            <a:r>
              <a:rPr lang="en-US" sz="3200">
                <a:solidFill>
                  <a:srgbClr val="FFFF00"/>
                </a:solidFill>
              </a:rPr>
              <a:t>AAC Agenda</a:t>
            </a:r>
          </a:p>
        </p:txBody>
      </p:sp>
      <p:grpSp>
        <p:nvGrpSpPr>
          <p:cNvPr id="31751" name="Group 3"/>
          <p:cNvGrpSpPr>
            <a:grpSpLocks/>
          </p:cNvGrpSpPr>
          <p:nvPr/>
        </p:nvGrpSpPr>
        <p:grpSpPr bwMode="auto">
          <a:xfrm>
            <a:off x="0" y="0"/>
            <a:ext cx="1905000" cy="838200"/>
            <a:chOff x="3840" y="3216"/>
            <a:chExt cx="1440" cy="624"/>
          </a:xfrm>
        </p:grpSpPr>
        <p:grpSp>
          <p:nvGrpSpPr>
            <p:cNvPr id="31752" name="Group 4"/>
            <p:cNvGrpSpPr>
              <a:grpSpLocks/>
            </p:cNvGrpSpPr>
            <p:nvPr/>
          </p:nvGrpSpPr>
          <p:grpSpPr bwMode="auto">
            <a:xfrm>
              <a:off x="3840" y="3216"/>
              <a:ext cx="336" cy="624"/>
              <a:chOff x="1152" y="288"/>
              <a:chExt cx="960" cy="1872"/>
            </a:xfrm>
          </p:grpSpPr>
          <p:sp>
            <p:nvSpPr>
              <p:cNvPr id="31754"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31755"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31756"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31757"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31753"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pic>
        <p:nvPicPr>
          <p:cNvPr id="14" name="Picture 8" descr="manxsh2"/>
          <p:cNvPicPr>
            <a:picLocks noChangeAspect="1" noChangeArrowheads="1"/>
          </p:cNvPicPr>
          <p:nvPr/>
        </p:nvPicPr>
        <p:blipFill>
          <a:blip r:embed="rId3"/>
          <a:srcRect/>
          <a:stretch>
            <a:fillRect/>
          </a:stretch>
        </p:blipFill>
        <p:spPr bwMode="auto">
          <a:xfrm>
            <a:off x="7889875" y="0"/>
            <a:ext cx="1254125" cy="990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pPr>
              <a:defRPr/>
            </a:pPr>
            <a:r>
              <a:rPr lang="en-US" dirty="0" smtClean="0">
                <a:solidFill>
                  <a:srgbClr val="FFFF00"/>
                </a:solidFill>
              </a:rPr>
              <a:t>LEMC Scenario</a:t>
            </a:r>
            <a:endParaRPr lang="en-US" dirty="0">
              <a:solidFill>
                <a:srgbClr val="FFFF00"/>
              </a:solidFill>
            </a:endParaRPr>
          </a:p>
        </p:txBody>
      </p:sp>
      <p:pic>
        <p:nvPicPr>
          <p:cNvPr id="48131" name="Content Placeholder 6" descr="LEMC.jpg"/>
          <p:cNvPicPr>
            <a:picLocks noGrp="1" noChangeAspect="1"/>
          </p:cNvPicPr>
          <p:nvPr>
            <p:ph idx="1"/>
          </p:nvPr>
        </p:nvPicPr>
        <p:blipFill>
          <a:blip r:embed="rId3"/>
          <a:srcRect l="22250" t="25227" r="24773" b="10863"/>
          <a:stretch>
            <a:fillRect/>
          </a:stretch>
        </p:blipFill>
        <p:spPr>
          <a:xfrm>
            <a:off x="1524000" y="685800"/>
            <a:ext cx="6232525" cy="5638800"/>
          </a:xfrm>
        </p:spPr>
      </p:pic>
      <p:sp>
        <p:nvSpPr>
          <p:cNvPr id="4" name="Date Placeholder 3"/>
          <p:cNvSpPr>
            <a:spLocks noGrp="1"/>
          </p:cNvSpPr>
          <p:nvPr>
            <p:ph type="dt" sz="quarter" idx="10"/>
          </p:nvPr>
        </p:nvSpPr>
        <p:spPr/>
        <p:txBody>
          <a:bodyPr/>
          <a:lstStyle/>
          <a:p>
            <a:pPr>
              <a:defRPr/>
            </a:pPr>
            <a:r>
              <a:rPr lang="en-US" smtClean="0"/>
              <a:t>Rol - Dec. 9, 2008</a:t>
            </a:r>
            <a:endParaRPr lang="en-US"/>
          </a:p>
        </p:txBody>
      </p:sp>
      <p:sp>
        <p:nvSpPr>
          <p:cNvPr id="5" name="Footer Placeholder 4"/>
          <p:cNvSpPr>
            <a:spLocks noGrp="1"/>
          </p:cNvSpPr>
          <p:nvPr>
            <p:ph type="ftr" sz="quarter" idx="11"/>
          </p:nvPr>
        </p:nvSpPr>
        <p:spPr/>
        <p:txBody>
          <a:bodyPr/>
          <a:lstStyle/>
          <a:p>
            <a:pPr>
              <a:defRPr/>
            </a:pPr>
            <a:r>
              <a:rPr lang="en-US" smtClean="0"/>
              <a:t>MC Design Workshop JLab</a:t>
            </a:r>
            <a:endParaRPr lang="en-US"/>
          </a:p>
        </p:txBody>
      </p:sp>
      <p:sp>
        <p:nvSpPr>
          <p:cNvPr id="6" name="Slide Number Placeholder 5"/>
          <p:cNvSpPr>
            <a:spLocks noGrp="1"/>
          </p:cNvSpPr>
          <p:nvPr>
            <p:ph type="sldNum" sz="quarter" idx="12"/>
          </p:nvPr>
        </p:nvSpPr>
        <p:spPr/>
        <p:txBody>
          <a:bodyPr/>
          <a:lstStyle/>
          <a:p>
            <a:pPr>
              <a:defRPr/>
            </a:pPr>
            <a:fld id="{17673BB9-385B-41E2-80FA-473772E64AA6}" type="slidenum">
              <a:rPr lang="en-US" smtClean="0"/>
              <a:pPr>
                <a:defRPr/>
              </a:pPr>
              <a:t>3</a:t>
            </a:fld>
            <a:endParaRPr lang="en-US"/>
          </a:p>
        </p:txBody>
      </p:sp>
      <p:grpSp>
        <p:nvGrpSpPr>
          <p:cNvPr id="3" name="Group 3"/>
          <p:cNvGrpSpPr>
            <a:grpSpLocks/>
          </p:cNvGrpSpPr>
          <p:nvPr/>
        </p:nvGrpSpPr>
        <p:grpSpPr bwMode="auto">
          <a:xfrm>
            <a:off x="0" y="0"/>
            <a:ext cx="1905000" cy="838200"/>
            <a:chOff x="3840" y="3216"/>
            <a:chExt cx="1440" cy="624"/>
          </a:xfrm>
        </p:grpSpPr>
        <p:grpSp>
          <p:nvGrpSpPr>
            <p:cNvPr id="7" name="Group 4"/>
            <p:cNvGrpSpPr>
              <a:grpSpLocks/>
            </p:cNvGrpSpPr>
            <p:nvPr/>
          </p:nvGrpSpPr>
          <p:grpSpPr bwMode="auto">
            <a:xfrm>
              <a:off x="3840" y="3216"/>
              <a:ext cx="336" cy="624"/>
              <a:chOff x="1152" y="288"/>
              <a:chExt cx="960" cy="1872"/>
            </a:xfrm>
          </p:grpSpPr>
          <p:sp>
            <p:nvSpPr>
              <p:cNvPr id="48139"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48140"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48141"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48142"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48138"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
        <p:nvSpPr>
          <p:cNvPr id="48136" name="TextBox 14"/>
          <p:cNvSpPr txBox="1">
            <a:spLocks noChangeArrowheads="1"/>
          </p:cNvSpPr>
          <p:nvPr/>
        </p:nvSpPr>
        <p:spPr bwMode="auto">
          <a:xfrm>
            <a:off x="1524000" y="5410200"/>
            <a:ext cx="2743200" cy="646113"/>
          </a:xfrm>
          <a:prstGeom prst="rect">
            <a:avLst/>
          </a:prstGeom>
          <a:noFill/>
          <a:ln w="9525">
            <a:noFill/>
            <a:miter lim="800000"/>
            <a:headEnd/>
            <a:tailEnd/>
          </a:ln>
        </p:spPr>
        <p:txBody>
          <a:bodyPr>
            <a:spAutoFit/>
          </a:bodyPr>
          <a:lstStyle/>
          <a:p>
            <a:r>
              <a:rPr lang="en-US" dirty="0" err="1" smtClean="0">
                <a:solidFill>
                  <a:srgbClr val="000000"/>
                </a:solidFill>
              </a:rPr>
              <a:t>Dogbone</a:t>
            </a:r>
            <a:endParaRPr lang="en-US" dirty="0">
              <a:solidFill>
                <a:srgbClr val="000000"/>
              </a:solidFill>
            </a:endParaRPr>
          </a:p>
          <a:p>
            <a:r>
              <a:rPr lang="en-US" dirty="0">
                <a:solidFill>
                  <a:srgbClr val="000000"/>
                </a:solidFill>
              </a:rPr>
              <a:t>Scheme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892969" y="178594"/>
            <a:ext cx="7358063" cy="1205508"/>
          </a:xfrm>
          <a:ln/>
        </p:spPr>
        <p:txBody>
          <a:bodyPr/>
          <a:lstStyle/>
          <a:p>
            <a:r>
              <a:rPr lang="en-US" sz="3400" dirty="0"/>
              <a:t>Simulation study of HCC for </a:t>
            </a:r>
            <a:br>
              <a:rPr lang="en-US" sz="3400" dirty="0"/>
            </a:br>
            <a:r>
              <a:rPr lang="en-US" sz="3400" dirty="0"/>
              <a:t>Muon Collider (MC)</a:t>
            </a:r>
          </a:p>
        </p:txBody>
      </p:sp>
      <p:pic>
        <p:nvPicPr>
          <p:cNvPr id="19458" name="Picture 2"/>
          <p:cNvPicPr>
            <a:picLocks noChangeAspect="1" noChangeArrowheads="1"/>
          </p:cNvPicPr>
          <p:nvPr/>
        </p:nvPicPr>
        <p:blipFill>
          <a:blip r:embed="rId3"/>
          <a:srcRect/>
          <a:stretch>
            <a:fillRect/>
          </a:stretch>
        </p:blipFill>
        <p:spPr bwMode="auto">
          <a:xfrm>
            <a:off x="7814" y="1839516"/>
            <a:ext cx="4545211" cy="2714625"/>
          </a:xfrm>
          <a:prstGeom prst="rect">
            <a:avLst/>
          </a:prstGeom>
          <a:noFill/>
          <a:ln w="12700">
            <a:noFill/>
            <a:miter lim="800000"/>
            <a:headEnd/>
            <a:tailEnd/>
          </a:ln>
        </p:spPr>
      </p:pic>
      <p:sp>
        <p:nvSpPr>
          <p:cNvPr id="19459" name="Line 3"/>
          <p:cNvSpPr>
            <a:spLocks noChangeShapeType="1"/>
          </p:cNvSpPr>
          <p:nvPr/>
        </p:nvSpPr>
        <p:spPr bwMode="auto">
          <a:xfrm>
            <a:off x="1009055" y="2152055"/>
            <a:ext cx="1678781" cy="0"/>
          </a:xfrm>
          <a:prstGeom prst="line">
            <a:avLst/>
          </a:prstGeom>
          <a:noFill/>
          <a:ln w="38100">
            <a:solidFill>
              <a:srgbClr val="0000FF"/>
            </a:solidFill>
            <a:prstDash val="solid"/>
            <a:round/>
            <a:headEnd type="stealth" w="med" len="med"/>
            <a:tailEnd type="stealth" w="med" len="med"/>
          </a:ln>
        </p:spPr>
        <p:txBody>
          <a:bodyPr lIns="64291" tIns="32146" rIns="64291" bIns="32146"/>
          <a:lstStyle/>
          <a:p>
            <a:endParaRPr lang="en-US"/>
          </a:p>
        </p:txBody>
      </p:sp>
      <p:sp>
        <p:nvSpPr>
          <p:cNvPr id="19460" name="Line 4"/>
          <p:cNvSpPr>
            <a:spLocks noChangeShapeType="1"/>
          </p:cNvSpPr>
          <p:nvPr/>
        </p:nvSpPr>
        <p:spPr bwMode="auto">
          <a:xfrm>
            <a:off x="2705695" y="2160984"/>
            <a:ext cx="821531" cy="0"/>
          </a:xfrm>
          <a:prstGeom prst="line">
            <a:avLst/>
          </a:prstGeom>
          <a:noFill/>
          <a:ln w="38100">
            <a:solidFill>
              <a:srgbClr val="0000FF"/>
            </a:solidFill>
            <a:prstDash val="solid"/>
            <a:round/>
            <a:headEnd type="stealth" w="med" len="med"/>
            <a:tailEnd type="stealth" w="med" len="med"/>
          </a:ln>
        </p:spPr>
        <p:txBody>
          <a:bodyPr lIns="64291" tIns="32146" rIns="64291" bIns="32146"/>
          <a:lstStyle/>
          <a:p>
            <a:endParaRPr lang="en-US"/>
          </a:p>
        </p:txBody>
      </p:sp>
      <p:sp>
        <p:nvSpPr>
          <p:cNvPr id="19461" name="Line 5"/>
          <p:cNvSpPr>
            <a:spLocks noChangeShapeType="1"/>
          </p:cNvSpPr>
          <p:nvPr/>
        </p:nvSpPr>
        <p:spPr bwMode="auto">
          <a:xfrm>
            <a:off x="3554015" y="2160984"/>
            <a:ext cx="839391" cy="0"/>
          </a:xfrm>
          <a:prstGeom prst="line">
            <a:avLst/>
          </a:prstGeom>
          <a:noFill/>
          <a:ln w="38100">
            <a:solidFill>
              <a:srgbClr val="0000FF"/>
            </a:solidFill>
            <a:prstDash val="solid"/>
            <a:round/>
            <a:headEnd type="stealth" w="med" len="med"/>
            <a:tailEnd type="stealth" w="med" len="med"/>
          </a:ln>
        </p:spPr>
        <p:txBody>
          <a:bodyPr lIns="64291" tIns="32146" rIns="64291" bIns="32146"/>
          <a:lstStyle/>
          <a:p>
            <a:endParaRPr lang="en-US"/>
          </a:p>
        </p:txBody>
      </p:sp>
      <p:sp>
        <p:nvSpPr>
          <p:cNvPr id="19462" name="Line 6"/>
          <p:cNvSpPr>
            <a:spLocks noChangeShapeType="1"/>
          </p:cNvSpPr>
          <p:nvPr/>
        </p:nvSpPr>
        <p:spPr bwMode="auto">
          <a:xfrm rot="10800000" flipH="1">
            <a:off x="2678906" y="1991320"/>
            <a:ext cx="17859" cy="973336"/>
          </a:xfrm>
          <a:prstGeom prst="line">
            <a:avLst/>
          </a:prstGeom>
          <a:noFill/>
          <a:ln w="38100">
            <a:solidFill>
              <a:srgbClr val="0000FF"/>
            </a:solidFill>
            <a:prstDash val="solid"/>
            <a:round/>
            <a:headEnd type="none" w="med" len="med"/>
            <a:tailEnd type="none" w="med" len="med"/>
          </a:ln>
        </p:spPr>
        <p:txBody>
          <a:bodyPr lIns="64291" tIns="32146" rIns="64291" bIns="32146"/>
          <a:lstStyle/>
          <a:p>
            <a:endParaRPr lang="en-US"/>
          </a:p>
        </p:txBody>
      </p:sp>
      <p:sp>
        <p:nvSpPr>
          <p:cNvPr id="19463" name="Line 7"/>
          <p:cNvSpPr>
            <a:spLocks noChangeShapeType="1"/>
          </p:cNvSpPr>
          <p:nvPr/>
        </p:nvSpPr>
        <p:spPr bwMode="auto">
          <a:xfrm rot="10800000" flipH="1">
            <a:off x="3527227" y="1991320"/>
            <a:ext cx="17859" cy="973336"/>
          </a:xfrm>
          <a:prstGeom prst="line">
            <a:avLst/>
          </a:prstGeom>
          <a:noFill/>
          <a:ln w="38100">
            <a:solidFill>
              <a:srgbClr val="0000FF"/>
            </a:solidFill>
            <a:prstDash val="solid"/>
            <a:round/>
            <a:headEnd type="none" w="med" len="med"/>
            <a:tailEnd type="none" w="med" len="med"/>
          </a:ln>
        </p:spPr>
        <p:txBody>
          <a:bodyPr lIns="64291" tIns="32146" rIns="64291" bIns="32146"/>
          <a:lstStyle/>
          <a:p>
            <a:endParaRPr lang="en-US"/>
          </a:p>
        </p:txBody>
      </p:sp>
      <p:sp>
        <p:nvSpPr>
          <p:cNvPr id="19464" name="Rectangle 8"/>
          <p:cNvSpPr>
            <a:spLocks/>
          </p:cNvSpPr>
          <p:nvPr/>
        </p:nvSpPr>
        <p:spPr bwMode="auto">
          <a:xfrm>
            <a:off x="1438796" y="2183309"/>
            <a:ext cx="910506" cy="338554"/>
          </a:xfrm>
          <a:prstGeom prst="rect">
            <a:avLst/>
          </a:prstGeom>
          <a:noFill/>
          <a:ln w="12700">
            <a:noFill/>
            <a:miter lim="800000"/>
            <a:headEnd type="none" w="med" len="med"/>
            <a:tailEnd type="none" w="med" len="med"/>
          </a:ln>
        </p:spPr>
        <p:txBody>
          <a:bodyPr wrap="none" lIns="0" tIns="0" rIns="0" bIns="0" anchor="ctr">
            <a:spAutoFit/>
          </a:bodyPr>
          <a:lstStyle/>
          <a:p>
            <a:r>
              <a:rPr lang="en-US" sz="1100" b="1" i="1" dirty="0">
                <a:solidFill>
                  <a:srgbClr val="0000FF"/>
                </a:solidFill>
                <a:latin typeface="Palatino" charset="0"/>
                <a:ea typeface="Palatino" charset="0"/>
                <a:cs typeface="Palatino" charset="0"/>
                <a:sym typeface="Palatino" charset="0"/>
              </a:rPr>
              <a:t>200 MHz HCC</a:t>
            </a:r>
          </a:p>
          <a:p>
            <a:r>
              <a:rPr lang="en-US" sz="1100" b="1" i="1" dirty="0">
                <a:solidFill>
                  <a:srgbClr val="0000FF"/>
                </a:solidFill>
                <a:latin typeface="Palatino" charset="0"/>
                <a:ea typeface="Palatino" charset="0"/>
                <a:cs typeface="Palatino" charset="0"/>
                <a:sym typeface="Palatino" charset="0"/>
              </a:rPr>
              <a:t>λ=2 m, κ=1</a:t>
            </a:r>
          </a:p>
        </p:txBody>
      </p:sp>
      <p:sp>
        <p:nvSpPr>
          <p:cNvPr id="19465" name="Rectangle 9"/>
          <p:cNvSpPr>
            <a:spLocks/>
          </p:cNvSpPr>
          <p:nvPr/>
        </p:nvSpPr>
        <p:spPr bwMode="auto">
          <a:xfrm>
            <a:off x="2599656" y="1567160"/>
            <a:ext cx="910506" cy="338554"/>
          </a:xfrm>
          <a:prstGeom prst="rect">
            <a:avLst/>
          </a:prstGeom>
          <a:noFill/>
          <a:ln w="12700">
            <a:noFill/>
            <a:miter lim="800000"/>
            <a:headEnd type="none" w="med" len="med"/>
            <a:tailEnd type="none" w="med" len="med"/>
          </a:ln>
        </p:spPr>
        <p:txBody>
          <a:bodyPr wrap="none" lIns="0" tIns="0" rIns="0" bIns="0" anchor="ctr">
            <a:spAutoFit/>
          </a:bodyPr>
          <a:lstStyle/>
          <a:p>
            <a:r>
              <a:rPr lang="en-US" sz="1100" b="1" i="1" dirty="0">
                <a:solidFill>
                  <a:srgbClr val="0000FF"/>
                </a:solidFill>
                <a:latin typeface="Palatino" charset="0"/>
                <a:ea typeface="Palatino" charset="0"/>
                <a:cs typeface="Palatino" charset="0"/>
                <a:sym typeface="Palatino" charset="0"/>
              </a:rPr>
              <a:t>400 MHz HCC</a:t>
            </a:r>
          </a:p>
          <a:p>
            <a:r>
              <a:rPr lang="en-US" sz="1100" b="1" i="1" dirty="0">
                <a:solidFill>
                  <a:srgbClr val="0000FF"/>
                </a:solidFill>
                <a:latin typeface="Palatino" charset="0"/>
                <a:ea typeface="Palatino" charset="0"/>
                <a:cs typeface="Palatino" charset="0"/>
                <a:sym typeface="Palatino" charset="0"/>
              </a:rPr>
              <a:t>λ=1 m, κ=1</a:t>
            </a:r>
          </a:p>
        </p:txBody>
      </p:sp>
      <p:sp>
        <p:nvSpPr>
          <p:cNvPr id="19466" name="Rectangle 10"/>
          <p:cNvSpPr>
            <a:spLocks/>
          </p:cNvSpPr>
          <p:nvPr/>
        </p:nvSpPr>
        <p:spPr bwMode="auto">
          <a:xfrm>
            <a:off x="3528343" y="2361902"/>
            <a:ext cx="910506" cy="338554"/>
          </a:xfrm>
          <a:prstGeom prst="rect">
            <a:avLst/>
          </a:prstGeom>
          <a:noFill/>
          <a:ln w="12700">
            <a:noFill/>
            <a:miter lim="800000"/>
            <a:headEnd type="none" w="med" len="med"/>
            <a:tailEnd type="none" w="med" len="med"/>
          </a:ln>
        </p:spPr>
        <p:txBody>
          <a:bodyPr wrap="none" lIns="0" tIns="0" rIns="0" bIns="0" anchor="ctr">
            <a:spAutoFit/>
          </a:bodyPr>
          <a:lstStyle/>
          <a:p>
            <a:r>
              <a:rPr lang="en-US" sz="1100" b="1" i="1" dirty="0">
                <a:solidFill>
                  <a:srgbClr val="0000FF"/>
                </a:solidFill>
                <a:latin typeface="Palatino" charset="0"/>
                <a:ea typeface="Palatino" charset="0"/>
                <a:cs typeface="Palatino" charset="0"/>
                <a:sym typeface="Palatino" charset="0"/>
              </a:rPr>
              <a:t>800 MHz HCC</a:t>
            </a:r>
          </a:p>
          <a:p>
            <a:r>
              <a:rPr lang="en-US" sz="1100" b="1" i="1" dirty="0">
                <a:solidFill>
                  <a:srgbClr val="0000FF"/>
                </a:solidFill>
                <a:latin typeface="Palatino" charset="0"/>
                <a:ea typeface="Palatino" charset="0"/>
                <a:cs typeface="Palatino" charset="0"/>
                <a:sym typeface="Palatino" charset="0"/>
              </a:rPr>
              <a:t>λ=0.5 m, κ=1</a:t>
            </a:r>
          </a:p>
        </p:txBody>
      </p:sp>
      <p:sp>
        <p:nvSpPr>
          <p:cNvPr id="19467" name="Rectangle 11"/>
          <p:cNvSpPr>
            <a:spLocks/>
          </p:cNvSpPr>
          <p:nvPr/>
        </p:nvSpPr>
        <p:spPr bwMode="auto">
          <a:xfrm>
            <a:off x="1196578" y="3652242"/>
            <a:ext cx="989053"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ea typeface="Gill Sans" charset="0"/>
                <a:cs typeface="Gill Sans" charset="0"/>
              </a:rPr>
              <a:t>p=250 MeV/c</a:t>
            </a:r>
          </a:p>
        </p:txBody>
      </p:sp>
      <p:sp>
        <p:nvSpPr>
          <p:cNvPr id="19469" name="Rectangle 13"/>
          <p:cNvSpPr>
            <a:spLocks/>
          </p:cNvSpPr>
          <p:nvPr/>
        </p:nvSpPr>
        <p:spPr bwMode="auto">
          <a:xfrm>
            <a:off x="5161359" y="5304234"/>
            <a:ext cx="3696891" cy="294680"/>
          </a:xfrm>
          <a:prstGeom prst="rect">
            <a:avLst/>
          </a:prstGeom>
          <a:noFill/>
          <a:ln w="12700">
            <a:noFill/>
            <a:miter lim="800000"/>
            <a:headEnd type="none" w="med" len="med"/>
            <a:tailEnd type="none" w="med" len="med"/>
          </a:ln>
        </p:spPr>
        <p:txBody>
          <a:bodyPr lIns="0" tIns="0" rIns="0" bIns="0" anchor="ctr"/>
          <a:lstStyle/>
          <a:p>
            <a:pPr algn="l"/>
            <a:r>
              <a:rPr lang="en-US" sz="1700" dirty="0">
                <a:ea typeface="Gill Sans" charset="0"/>
                <a:cs typeface="Gill Sans" charset="0"/>
              </a:rPr>
              <a:t>Phase space evolution for Muon Collider</a:t>
            </a:r>
          </a:p>
          <a:p>
            <a:pPr algn="l"/>
            <a:r>
              <a:rPr lang="en-US" sz="1300" dirty="0">
                <a:ea typeface="Gill Sans" charset="0"/>
                <a:cs typeface="Gill Sans" charset="0"/>
              </a:rPr>
              <a:t>(solid line: complete simulation, dashed line: in progress)</a:t>
            </a:r>
          </a:p>
        </p:txBody>
      </p:sp>
      <p:sp>
        <p:nvSpPr>
          <p:cNvPr id="19470" name="Rectangle 14"/>
          <p:cNvSpPr>
            <a:spLocks/>
          </p:cNvSpPr>
          <p:nvPr/>
        </p:nvSpPr>
        <p:spPr bwMode="auto">
          <a:xfrm>
            <a:off x="705445" y="4621113"/>
            <a:ext cx="3741539" cy="321469"/>
          </a:xfrm>
          <a:prstGeom prst="rect">
            <a:avLst/>
          </a:prstGeom>
          <a:noFill/>
          <a:ln w="12700">
            <a:noFill/>
            <a:miter lim="800000"/>
            <a:headEnd type="none" w="med" len="med"/>
            <a:tailEnd type="none" w="med" len="med"/>
          </a:ln>
        </p:spPr>
        <p:txBody>
          <a:bodyPr lIns="0" tIns="0" rIns="0" bIns="0" anchor="ctr"/>
          <a:lstStyle/>
          <a:p>
            <a:pPr algn="l"/>
            <a:r>
              <a:rPr lang="en-US" sz="1700" dirty="0">
                <a:ea typeface="Gill Sans" charset="0"/>
                <a:cs typeface="Gill Sans" charset="0"/>
              </a:rPr>
              <a:t>6D Phase space evolution in current HCC</a:t>
            </a:r>
          </a:p>
        </p:txBody>
      </p:sp>
      <p:sp>
        <p:nvSpPr>
          <p:cNvPr id="19471" name="Rectangle 15"/>
          <p:cNvSpPr>
            <a:spLocks/>
          </p:cNvSpPr>
          <p:nvPr/>
        </p:nvSpPr>
        <p:spPr bwMode="auto">
          <a:xfrm>
            <a:off x="7786687" y="2134195"/>
            <a:ext cx="1294805" cy="258961"/>
          </a:xfrm>
          <a:prstGeom prst="rect">
            <a:avLst/>
          </a:prstGeom>
          <a:noFill/>
          <a:ln w="12700">
            <a:noFill/>
            <a:miter lim="800000"/>
            <a:headEnd type="none" w="med" len="med"/>
            <a:tailEnd type="none" w="med" len="med"/>
          </a:ln>
        </p:spPr>
        <p:txBody>
          <a:bodyPr lIns="0" tIns="0" rIns="0" bIns="0" anchor="ctr"/>
          <a:lstStyle/>
          <a:p>
            <a:pPr algn="l"/>
            <a:r>
              <a:rPr lang="en-US" sz="1300" dirty="0">
                <a:ea typeface="Gill Sans" charset="0"/>
                <a:cs typeface="Gill Sans" charset="0"/>
              </a:rPr>
              <a:t>Study II Front-end</a:t>
            </a:r>
          </a:p>
        </p:txBody>
      </p:sp>
      <p:sp>
        <p:nvSpPr>
          <p:cNvPr id="19472" name="Rectangle 16"/>
          <p:cNvSpPr>
            <a:spLocks/>
          </p:cNvSpPr>
          <p:nvPr/>
        </p:nvSpPr>
        <p:spPr bwMode="auto">
          <a:xfrm>
            <a:off x="7465219" y="2741414"/>
            <a:ext cx="1089422" cy="258961"/>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FF0000"/>
                </a:solidFill>
                <a:ea typeface="Gill Sans" charset="0"/>
                <a:cs typeface="Gill Sans" charset="0"/>
              </a:rPr>
              <a:t>200 MHz HCC</a:t>
            </a:r>
          </a:p>
        </p:txBody>
      </p:sp>
      <p:sp>
        <p:nvSpPr>
          <p:cNvPr id="19473" name="Rectangle 17"/>
          <p:cNvSpPr>
            <a:spLocks/>
          </p:cNvSpPr>
          <p:nvPr/>
        </p:nvSpPr>
        <p:spPr bwMode="auto">
          <a:xfrm>
            <a:off x="7036594" y="2964656"/>
            <a:ext cx="1089422" cy="258961"/>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0000FF"/>
                </a:solidFill>
                <a:ea typeface="Gill Sans" charset="0"/>
                <a:cs typeface="Gill Sans" charset="0"/>
              </a:rPr>
              <a:t>400 MHz HCC</a:t>
            </a:r>
          </a:p>
        </p:txBody>
      </p:sp>
      <p:sp>
        <p:nvSpPr>
          <p:cNvPr id="19474" name="Rectangle 18"/>
          <p:cNvSpPr>
            <a:spLocks/>
          </p:cNvSpPr>
          <p:nvPr/>
        </p:nvSpPr>
        <p:spPr bwMode="auto">
          <a:xfrm>
            <a:off x="6849070" y="3178969"/>
            <a:ext cx="1089422" cy="258961"/>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FF7F00"/>
                </a:solidFill>
                <a:ea typeface="Gill Sans" charset="0"/>
                <a:cs typeface="Gill Sans" charset="0"/>
              </a:rPr>
              <a:t>800 MHz HCC</a:t>
            </a:r>
          </a:p>
        </p:txBody>
      </p:sp>
      <p:sp>
        <p:nvSpPr>
          <p:cNvPr id="19475" name="Rectangle 19"/>
          <p:cNvSpPr>
            <a:spLocks/>
          </p:cNvSpPr>
          <p:nvPr/>
        </p:nvSpPr>
        <p:spPr bwMode="auto">
          <a:xfrm>
            <a:off x="7742039" y="3437930"/>
            <a:ext cx="1223367" cy="258961"/>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18A374"/>
                </a:solidFill>
                <a:ea typeface="Gill Sans" charset="0"/>
                <a:cs typeface="Gill Sans" charset="0"/>
              </a:rPr>
              <a:t>1600 MHz HCC</a:t>
            </a:r>
          </a:p>
        </p:txBody>
      </p:sp>
      <p:sp>
        <p:nvSpPr>
          <p:cNvPr id="19476" name="Rectangle 20"/>
          <p:cNvSpPr>
            <a:spLocks/>
          </p:cNvSpPr>
          <p:nvPr/>
        </p:nvSpPr>
        <p:spPr bwMode="auto">
          <a:xfrm>
            <a:off x="6474023" y="3638848"/>
            <a:ext cx="1491258" cy="446484"/>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A32BB8"/>
                </a:solidFill>
                <a:ea typeface="Gill Sans" charset="0"/>
                <a:cs typeface="Gill Sans" charset="0"/>
              </a:rPr>
              <a:t>Parametric Ionization </a:t>
            </a:r>
          </a:p>
          <a:p>
            <a:pPr algn="l"/>
            <a:r>
              <a:rPr lang="en-US" sz="1300" dirty="0">
                <a:solidFill>
                  <a:srgbClr val="A32BB8"/>
                </a:solidFill>
                <a:ea typeface="Gill Sans" charset="0"/>
                <a:cs typeface="Gill Sans" charset="0"/>
              </a:rPr>
              <a:t>Channel (PIC)</a:t>
            </a:r>
          </a:p>
        </p:txBody>
      </p:sp>
      <p:pic>
        <p:nvPicPr>
          <p:cNvPr id="19477" name="Picture 21"/>
          <p:cNvPicPr>
            <a:picLocks noChangeAspect="1" noChangeArrowheads="1"/>
          </p:cNvPicPr>
          <p:nvPr/>
        </p:nvPicPr>
        <p:blipFill>
          <a:blip r:embed="rId4"/>
          <a:srcRect/>
          <a:stretch>
            <a:fillRect/>
          </a:stretch>
        </p:blipFill>
        <p:spPr bwMode="auto">
          <a:xfrm>
            <a:off x="4589859" y="1905000"/>
            <a:ext cx="4554141" cy="3080742"/>
          </a:xfrm>
          <a:prstGeom prst="rect">
            <a:avLst/>
          </a:prstGeom>
          <a:noFill/>
          <a:ln w="12700">
            <a:noFill/>
            <a:miter lim="800000"/>
            <a:headEnd/>
            <a:tailEnd/>
          </a:ln>
        </p:spPr>
      </p:pic>
      <p:sp>
        <p:nvSpPr>
          <p:cNvPr id="19478" name="Rectangle 22"/>
          <p:cNvSpPr>
            <a:spLocks/>
          </p:cNvSpPr>
          <p:nvPr/>
        </p:nvSpPr>
        <p:spPr bwMode="auto">
          <a:xfrm>
            <a:off x="8001000" y="2518172"/>
            <a:ext cx="866180" cy="258961"/>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4761B8"/>
                </a:solidFill>
                <a:ea typeface="Gill Sans" charset="0"/>
                <a:cs typeface="Gill Sans" charset="0"/>
              </a:rPr>
              <a:t>Pre-cooler</a:t>
            </a:r>
          </a:p>
        </p:txBody>
      </p:sp>
      <p:sp>
        <p:nvSpPr>
          <p:cNvPr id="19479" name="Rectangle 23"/>
          <p:cNvSpPr>
            <a:spLocks/>
          </p:cNvSpPr>
          <p:nvPr/>
        </p:nvSpPr>
        <p:spPr bwMode="auto">
          <a:xfrm>
            <a:off x="5929313" y="2040434"/>
            <a:ext cx="1455539" cy="446484"/>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B8813A"/>
                </a:solidFill>
                <a:ea typeface="Gill Sans" charset="0"/>
                <a:cs typeface="Gill Sans" charset="0"/>
              </a:rPr>
              <a:t>Reverse Emittance Exchange (REMEX)</a:t>
            </a:r>
          </a:p>
        </p:txBody>
      </p:sp>
      <p:sp>
        <p:nvSpPr>
          <p:cNvPr id="19480" name="Oval 24"/>
          <p:cNvSpPr>
            <a:spLocks/>
          </p:cNvSpPr>
          <p:nvPr/>
        </p:nvSpPr>
        <p:spPr bwMode="auto">
          <a:xfrm>
            <a:off x="5715000" y="2209800"/>
            <a:ext cx="152400" cy="152400"/>
          </a:xfrm>
          <a:prstGeom prst="ellipse">
            <a:avLst/>
          </a:prstGeom>
          <a:solidFill>
            <a:schemeClr val="accent1"/>
          </a:solidFill>
          <a:ln w="25400">
            <a:solidFill>
              <a:srgbClr val="7F007F"/>
            </a:solidFill>
            <a:prstDash val="solid"/>
            <a:round/>
            <a:headEnd type="none" w="med" len="med"/>
            <a:tailEnd type="none" w="med" len="med"/>
          </a:ln>
        </p:spPr>
        <p:txBody>
          <a:bodyPr lIns="0" tIns="0" rIns="0" bIns="0"/>
          <a:lstStyle/>
          <a:p>
            <a:endParaRPr lang="en-US"/>
          </a:p>
        </p:txBody>
      </p:sp>
      <p:sp>
        <p:nvSpPr>
          <p:cNvPr id="19481" name="Rectangle 25"/>
          <p:cNvSpPr>
            <a:spLocks/>
          </p:cNvSpPr>
          <p:nvPr/>
        </p:nvSpPr>
        <p:spPr bwMode="auto">
          <a:xfrm>
            <a:off x="5179219" y="1531442"/>
            <a:ext cx="1491258" cy="446484"/>
          </a:xfrm>
          <a:prstGeom prst="rect">
            <a:avLst/>
          </a:prstGeom>
          <a:noFill/>
          <a:ln w="12700">
            <a:noFill/>
            <a:miter lim="800000"/>
            <a:headEnd type="none" w="med" len="med"/>
            <a:tailEnd type="none" w="med" len="med"/>
          </a:ln>
        </p:spPr>
        <p:txBody>
          <a:bodyPr lIns="0" tIns="0" rIns="0" bIns="0" anchor="ctr"/>
          <a:lstStyle/>
          <a:p>
            <a:pPr algn="l"/>
            <a:r>
              <a:rPr lang="en-US" sz="1300" dirty="0">
                <a:ea typeface="Gill Sans" charset="0"/>
                <a:cs typeface="Gill Sans" charset="0"/>
              </a:rPr>
              <a:t>Goal for low emittance MC design</a:t>
            </a:r>
          </a:p>
        </p:txBody>
      </p:sp>
      <p:sp>
        <p:nvSpPr>
          <p:cNvPr id="19482" name="Rectangle 26"/>
          <p:cNvSpPr>
            <a:spLocks/>
          </p:cNvSpPr>
          <p:nvPr/>
        </p:nvSpPr>
        <p:spPr bwMode="auto">
          <a:xfrm>
            <a:off x="8188524" y="6264176"/>
            <a:ext cx="121828" cy="261610"/>
          </a:xfrm>
          <a:prstGeom prst="rect">
            <a:avLst/>
          </a:prstGeom>
          <a:noFill/>
          <a:ln w="12700">
            <a:noFill/>
            <a:miter lim="800000"/>
            <a:headEnd type="none" w="med" len="med"/>
            <a:tailEnd type="none" w="med" len="med"/>
          </a:ln>
        </p:spPr>
        <p:txBody>
          <a:bodyPr wrap="none" lIns="0" tIns="0" rIns="0" bIns="0" anchor="ctr">
            <a:spAutoFit/>
          </a:bodyPr>
          <a:lstStyle/>
          <a:p>
            <a:r>
              <a:rPr lang="en-US" sz="1700" dirty="0">
                <a:ea typeface="Gill Sans" charset="0"/>
                <a:cs typeface="Gill Sans" charset="0"/>
              </a:rPr>
              <a:t>5</a:t>
            </a:r>
          </a:p>
        </p:txBody>
      </p:sp>
      <p:sp>
        <p:nvSpPr>
          <p:cNvPr id="28" name="Oval 24"/>
          <p:cNvSpPr>
            <a:spLocks/>
          </p:cNvSpPr>
          <p:nvPr/>
        </p:nvSpPr>
        <p:spPr bwMode="auto">
          <a:xfrm>
            <a:off x="8839200" y="2667000"/>
            <a:ext cx="152400" cy="152400"/>
          </a:xfrm>
          <a:prstGeom prst="ellipse">
            <a:avLst/>
          </a:prstGeom>
          <a:solidFill>
            <a:schemeClr val="accent1"/>
          </a:solidFill>
          <a:ln w="25400">
            <a:solidFill>
              <a:srgbClr val="7F007F"/>
            </a:solidFill>
            <a:prstDash val="solid"/>
            <a:round/>
            <a:headEnd type="none" w="med" len="med"/>
            <a:tailEnd type="none" w="med" len="med"/>
          </a:ln>
        </p:spPr>
        <p:txBody>
          <a:bodyPr lIns="0" tIns="0" rIns="0" bIns="0"/>
          <a:lstStyle/>
          <a:p>
            <a:endParaRPr lang="en-US"/>
          </a:p>
        </p:txBody>
      </p:sp>
      <p:sp>
        <p:nvSpPr>
          <p:cNvPr id="29" name="TextBox 28"/>
          <p:cNvSpPr txBox="1"/>
          <p:nvPr/>
        </p:nvSpPr>
        <p:spPr>
          <a:xfrm>
            <a:off x="609600" y="5410200"/>
            <a:ext cx="2590800" cy="369332"/>
          </a:xfrm>
          <a:prstGeom prst="rect">
            <a:avLst/>
          </a:prstGeom>
          <a:noFill/>
        </p:spPr>
        <p:txBody>
          <a:bodyPr wrap="square" rtlCol="0">
            <a:spAutoFit/>
          </a:bodyPr>
          <a:lstStyle/>
          <a:p>
            <a:r>
              <a:rPr lang="en-US" dirty="0" smtClean="0"/>
              <a:t>Yonehara talk</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r>
              <a:rPr lang="en-US" dirty="0" err="1" smtClean="0"/>
              <a:t>Rol</a:t>
            </a:r>
            <a:r>
              <a:rPr lang="en-US" dirty="0" smtClean="0"/>
              <a:t> - Feb. 3, 2009</a:t>
            </a:r>
            <a:endParaRPr lang="en-US" dirty="0"/>
          </a:p>
        </p:txBody>
      </p:sp>
      <p:sp>
        <p:nvSpPr>
          <p:cNvPr id="12" name="Footer Placeholder 4"/>
          <p:cNvSpPr>
            <a:spLocks noGrp="1"/>
          </p:cNvSpPr>
          <p:nvPr>
            <p:ph type="ftr" sz="quarter" idx="11"/>
          </p:nvPr>
        </p:nvSpPr>
        <p:spPr/>
        <p:txBody>
          <a:bodyPr/>
          <a:lstStyle/>
          <a:p>
            <a:pPr>
              <a:defRPr/>
            </a:pPr>
            <a:r>
              <a:rPr lang="en-US" dirty="0"/>
              <a:t>AAC Meeting</a:t>
            </a:r>
          </a:p>
        </p:txBody>
      </p:sp>
      <p:sp>
        <p:nvSpPr>
          <p:cNvPr id="13" name="Slide Number Placeholder 5"/>
          <p:cNvSpPr>
            <a:spLocks noGrp="1"/>
          </p:cNvSpPr>
          <p:nvPr>
            <p:ph type="sldNum" sz="quarter" idx="12"/>
          </p:nvPr>
        </p:nvSpPr>
        <p:spPr/>
        <p:txBody>
          <a:bodyPr/>
          <a:lstStyle/>
          <a:p>
            <a:pPr>
              <a:defRPr/>
            </a:pPr>
            <a:fld id="{11493EE2-7D09-40CB-8C36-588A9AA4AA94}" type="slidenum">
              <a:rPr lang="en-US"/>
              <a:pPr>
                <a:defRPr/>
              </a:pPr>
              <a:t>5</a:t>
            </a:fld>
            <a:endParaRPr lang="en-US" dirty="0"/>
          </a:p>
        </p:txBody>
      </p:sp>
      <p:sp>
        <p:nvSpPr>
          <p:cNvPr id="965634" name="Rectangle 2"/>
          <p:cNvSpPr>
            <a:spLocks noGrp="1" noChangeArrowheads="1"/>
          </p:cNvSpPr>
          <p:nvPr>
            <p:ph type="title"/>
          </p:nvPr>
        </p:nvSpPr>
        <p:spPr>
          <a:xfrm>
            <a:off x="914400" y="0"/>
            <a:ext cx="8229600" cy="712788"/>
          </a:xfrm>
        </p:spPr>
        <p:txBody>
          <a:bodyPr/>
          <a:lstStyle/>
          <a:p>
            <a:pPr eaLnBrk="1" hangingPunct="1">
              <a:defRPr/>
            </a:pPr>
            <a:r>
              <a:rPr lang="en-US" sz="4000" b="1" dirty="0" smtClean="0"/>
              <a:t/>
            </a:r>
            <a:br>
              <a:rPr lang="en-US" sz="4000" b="1" dirty="0" smtClean="0"/>
            </a:br>
            <a:r>
              <a:rPr lang="en-US" sz="4000" b="1" dirty="0" smtClean="0"/>
              <a:t>         </a:t>
            </a:r>
            <a:r>
              <a:rPr lang="en-US" sz="3200" b="1" dirty="0" smtClean="0">
                <a:solidFill>
                  <a:srgbClr val="FFFF00"/>
                </a:solidFill>
              </a:rPr>
              <a:t>Muons, Inc. Project History</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965635" name="Rectangle 3"/>
          <p:cNvSpPr>
            <a:spLocks noGrp="1" noChangeArrowheads="1"/>
          </p:cNvSpPr>
          <p:nvPr>
            <p:ph type="body" idx="1"/>
          </p:nvPr>
        </p:nvSpPr>
        <p:spPr>
          <a:xfrm>
            <a:off x="304800" y="685800"/>
            <a:ext cx="8839200" cy="5715000"/>
          </a:xfrm>
        </p:spPr>
        <p:txBody>
          <a:bodyPr/>
          <a:lstStyle/>
          <a:p>
            <a:pPr marL="339725" indent="-339725" defTabSz="1458913" eaLnBrk="1" hangingPunct="1">
              <a:lnSpc>
                <a:spcPct val="80000"/>
              </a:lnSpc>
              <a:buFont typeface="Wingdings" pitchFamily="2" charset="2"/>
              <a:buNone/>
              <a:defRPr/>
            </a:pPr>
            <a:r>
              <a:rPr lang="en-US" sz="1800" dirty="0" smtClean="0"/>
              <a:t>    Year	       Project            Expected Funds  Research Partner</a:t>
            </a:r>
            <a:r>
              <a:rPr lang="en-US" sz="1800" dirty="0" smtClean="0">
                <a:solidFill>
                  <a:srgbClr val="FFFF00"/>
                </a:solidFill>
              </a:rPr>
              <a:t> </a:t>
            </a:r>
          </a:p>
          <a:p>
            <a:pPr marL="339725" indent="-339725" defTabSz="1458913" eaLnBrk="1" hangingPunct="1">
              <a:lnSpc>
                <a:spcPct val="80000"/>
              </a:lnSpc>
              <a:defRPr/>
            </a:pPr>
            <a:r>
              <a:rPr lang="en-US" sz="1800" dirty="0" smtClean="0">
                <a:solidFill>
                  <a:srgbClr val="FFFF00"/>
                </a:solidFill>
              </a:rPr>
              <a:t>2002	     Company founded</a:t>
            </a:r>
          </a:p>
          <a:p>
            <a:pPr marL="339725" indent="-339725" defTabSz="1458913" eaLnBrk="1" hangingPunct="1">
              <a:lnSpc>
                <a:spcPct val="80000"/>
              </a:lnSpc>
              <a:defRPr/>
            </a:pPr>
            <a:r>
              <a:rPr lang="en-US" sz="1800" dirty="0" smtClean="0">
                <a:solidFill>
                  <a:srgbClr val="FFFF00"/>
                </a:solidFill>
              </a:rPr>
              <a:t>2002-5	High Pressure RF Cavity	$600,000    	IIT          (Dan K.)</a:t>
            </a:r>
          </a:p>
          <a:p>
            <a:pPr marL="339725" indent="-339725" defTabSz="1458913" eaLnBrk="1" hangingPunct="1">
              <a:lnSpc>
                <a:spcPct val="80000"/>
              </a:lnSpc>
              <a:defRPr/>
            </a:pPr>
            <a:r>
              <a:rPr lang="en-US" sz="1800" dirty="0" smtClean="0">
                <a:solidFill>
                  <a:srgbClr val="FFFF00"/>
                </a:solidFill>
              </a:rPr>
              <a:t>2003-7	</a:t>
            </a:r>
            <a:r>
              <a:rPr lang="en-US" sz="1800" u="sng" dirty="0" smtClean="0">
                <a:solidFill>
                  <a:srgbClr val="FFFF00"/>
                </a:solidFill>
              </a:rPr>
              <a:t>Helical Cooling Channel</a:t>
            </a:r>
            <a:r>
              <a:rPr lang="en-US" sz="1800" dirty="0" smtClean="0">
                <a:solidFill>
                  <a:srgbClr val="FFFF00"/>
                </a:solidFill>
              </a:rPr>
              <a:t>	$850,000	</a:t>
            </a:r>
            <a:r>
              <a:rPr lang="en-US" sz="1800" dirty="0" err="1" smtClean="0">
                <a:solidFill>
                  <a:srgbClr val="FFFF00"/>
                </a:solidFill>
              </a:rPr>
              <a:t>Jlab</a:t>
            </a:r>
            <a:r>
              <a:rPr lang="en-US" sz="1800" dirty="0" smtClean="0">
                <a:solidFill>
                  <a:srgbClr val="FFFF00"/>
                </a:solidFill>
              </a:rPr>
              <a:t>         (</a:t>
            </a:r>
            <a:r>
              <a:rPr lang="en-US" sz="1800" dirty="0" err="1" smtClean="0">
                <a:solidFill>
                  <a:srgbClr val="FFFF00"/>
                </a:solidFill>
              </a:rPr>
              <a:t>Slava</a:t>
            </a:r>
            <a:r>
              <a:rPr lang="en-US" sz="1800" dirty="0" smtClean="0">
                <a:solidFill>
                  <a:srgbClr val="FFFF00"/>
                </a:solidFill>
              </a:rPr>
              <a:t> D.)</a:t>
            </a:r>
          </a:p>
          <a:p>
            <a:pPr marL="339725" indent="-339725" defTabSz="1458913" eaLnBrk="1" hangingPunct="1">
              <a:lnSpc>
                <a:spcPct val="80000"/>
              </a:lnSpc>
              <a:defRPr/>
            </a:pPr>
            <a:r>
              <a:rPr lang="en-US" sz="1800" dirty="0" smtClean="0">
                <a:solidFill>
                  <a:srgbClr val="FFFF00"/>
                </a:solidFill>
              </a:rPr>
              <a:t>2004-5</a:t>
            </a:r>
            <a:r>
              <a:rPr lang="en-US" sz="1800" baseline="30000" dirty="0" smtClean="0">
                <a:solidFill>
                  <a:srgbClr val="FFFF00"/>
                </a:solidFill>
              </a:rPr>
              <a:t>†</a:t>
            </a:r>
            <a:r>
              <a:rPr lang="en-US" sz="1800" dirty="0" smtClean="0">
                <a:solidFill>
                  <a:srgbClr val="FFFF00"/>
                </a:solidFill>
              </a:rPr>
              <a:t>	</a:t>
            </a:r>
            <a:r>
              <a:rPr lang="en-US" sz="1800" u="sng" dirty="0" smtClean="0">
                <a:solidFill>
                  <a:srgbClr val="FFFF00"/>
                </a:solidFill>
              </a:rPr>
              <a:t>MANX demo experiment</a:t>
            </a:r>
            <a:r>
              <a:rPr lang="en-US" sz="1800" dirty="0" smtClean="0">
                <a:solidFill>
                  <a:srgbClr val="FFFF00"/>
                </a:solidFill>
              </a:rPr>
              <a:t>	$  95,000	FNAL TD  (Victor Y.)</a:t>
            </a:r>
          </a:p>
          <a:p>
            <a:pPr marL="339725" indent="-339725" defTabSz="1458913" eaLnBrk="1" hangingPunct="1">
              <a:lnSpc>
                <a:spcPct val="80000"/>
              </a:lnSpc>
              <a:defRPr/>
            </a:pPr>
            <a:r>
              <a:rPr lang="en-US" sz="1800" dirty="0" smtClean="0">
                <a:solidFill>
                  <a:srgbClr val="FFFF00"/>
                </a:solidFill>
              </a:rPr>
              <a:t>2004-7 	Phase Ionization Cooling	$745,000	</a:t>
            </a:r>
            <a:r>
              <a:rPr lang="en-US" sz="1800" dirty="0" err="1" smtClean="0">
                <a:solidFill>
                  <a:srgbClr val="FFFF00"/>
                </a:solidFill>
              </a:rPr>
              <a:t>Jlab</a:t>
            </a:r>
            <a:r>
              <a:rPr lang="en-US" sz="1800" dirty="0" smtClean="0">
                <a:solidFill>
                  <a:srgbClr val="FFFF00"/>
                </a:solidFill>
              </a:rPr>
              <a:t>         (</a:t>
            </a:r>
            <a:r>
              <a:rPr lang="en-US" sz="1800" dirty="0" err="1" smtClean="0">
                <a:solidFill>
                  <a:srgbClr val="FFFF00"/>
                </a:solidFill>
              </a:rPr>
              <a:t>Slava</a:t>
            </a:r>
            <a:r>
              <a:rPr lang="en-US" sz="1800" dirty="0" smtClean="0">
                <a:solidFill>
                  <a:srgbClr val="FFFF00"/>
                </a:solidFill>
              </a:rPr>
              <a:t> D.)</a:t>
            </a:r>
          </a:p>
          <a:p>
            <a:pPr marL="339725" indent="-339725" defTabSz="1458913" eaLnBrk="1" hangingPunct="1">
              <a:lnSpc>
                <a:spcPct val="80000"/>
              </a:lnSpc>
              <a:defRPr/>
            </a:pPr>
            <a:r>
              <a:rPr lang="en-US" sz="1800" dirty="0" smtClean="0">
                <a:solidFill>
                  <a:srgbClr val="FFFF00"/>
                </a:solidFill>
              </a:rPr>
              <a:t>2004-7	</a:t>
            </a:r>
            <a:r>
              <a:rPr lang="en-US" sz="1800" u="sng" dirty="0" smtClean="0">
                <a:solidFill>
                  <a:srgbClr val="FFFF00"/>
                </a:solidFill>
              </a:rPr>
              <a:t>HTS Magnets</a:t>
            </a:r>
            <a:r>
              <a:rPr lang="en-US" sz="1800" dirty="0" smtClean="0">
                <a:solidFill>
                  <a:srgbClr val="FFFF00"/>
                </a:solidFill>
              </a:rPr>
              <a:t>	$795,000	FNAL TD  (Victor Y.)</a:t>
            </a:r>
          </a:p>
          <a:p>
            <a:pPr marL="339725" indent="-339725" defTabSz="1458913" eaLnBrk="1" hangingPunct="1">
              <a:lnSpc>
                <a:spcPct val="80000"/>
              </a:lnSpc>
              <a:defRPr/>
            </a:pPr>
            <a:r>
              <a:rPr lang="en-US" sz="1800" dirty="0" smtClean="0">
                <a:solidFill>
                  <a:srgbClr val="FFFF00"/>
                </a:solidFill>
              </a:rPr>
              <a:t>2005-9	Reverse Emittance Exch.	$850,000	</a:t>
            </a:r>
            <a:r>
              <a:rPr lang="en-US" sz="1800" dirty="0" err="1" smtClean="0">
                <a:solidFill>
                  <a:srgbClr val="FFFF00"/>
                </a:solidFill>
              </a:rPr>
              <a:t>Jlab</a:t>
            </a:r>
            <a:r>
              <a:rPr lang="en-US" sz="1800" dirty="0" smtClean="0">
                <a:solidFill>
                  <a:srgbClr val="FFFF00"/>
                </a:solidFill>
              </a:rPr>
              <a:t>         (</a:t>
            </a:r>
            <a:r>
              <a:rPr lang="en-US" sz="1800" dirty="0" err="1" smtClean="0">
                <a:solidFill>
                  <a:srgbClr val="FFFF00"/>
                </a:solidFill>
              </a:rPr>
              <a:t>Slava</a:t>
            </a:r>
            <a:r>
              <a:rPr lang="en-US" sz="1800" dirty="0" smtClean="0">
                <a:solidFill>
                  <a:srgbClr val="FFFF00"/>
                </a:solidFill>
              </a:rPr>
              <a:t> D.)</a:t>
            </a:r>
          </a:p>
          <a:p>
            <a:pPr marL="339725" indent="-339725" defTabSz="1458913" eaLnBrk="1" hangingPunct="1">
              <a:lnSpc>
                <a:spcPct val="80000"/>
              </a:lnSpc>
              <a:defRPr/>
            </a:pPr>
            <a:r>
              <a:rPr lang="en-US" sz="1800" dirty="0" smtClean="0">
                <a:solidFill>
                  <a:srgbClr val="FFFF00"/>
                </a:solidFill>
              </a:rPr>
              <a:t>2005-9	</a:t>
            </a:r>
            <a:r>
              <a:rPr lang="en-US" sz="1800" u="sng" dirty="0" smtClean="0">
                <a:solidFill>
                  <a:srgbClr val="FFFF00"/>
                </a:solidFill>
              </a:rPr>
              <a:t>Capture, ph. rotation</a:t>
            </a:r>
            <a:r>
              <a:rPr lang="en-US" sz="1800" dirty="0" smtClean="0">
                <a:solidFill>
                  <a:srgbClr val="FFFF00"/>
                </a:solidFill>
              </a:rPr>
              <a:t>	$850,000	FNAL AD  (Dave N.)</a:t>
            </a:r>
          </a:p>
          <a:p>
            <a:pPr marL="339725" indent="-339725" defTabSz="1458913" eaLnBrk="1" hangingPunct="1">
              <a:lnSpc>
                <a:spcPct val="80000"/>
              </a:lnSpc>
              <a:defRPr/>
            </a:pPr>
            <a:r>
              <a:rPr lang="en-US" sz="1800" dirty="0" smtClean="0">
                <a:solidFill>
                  <a:srgbClr val="FFFF00"/>
                </a:solidFill>
              </a:rPr>
              <a:t>2006-9 	G4BL </a:t>
            </a:r>
            <a:r>
              <a:rPr lang="en-US" sz="1800" dirty="0" err="1" smtClean="0">
                <a:solidFill>
                  <a:srgbClr val="FFFF00"/>
                </a:solidFill>
              </a:rPr>
              <a:t>Sim</a:t>
            </a:r>
            <a:r>
              <a:rPr lang="en-US" sz="1800" dirty="0" smtClean="0">
                <a:solidFill>
                  <a:srgbClr val="FFFF00"/>
                </a:solidFill>
              </a:rPr>
              <a:t>. Program	$850,000    	IIT          (Dan K.)</a:t>
            </a:r>
          </a:p>
          <a:p>
            <a:pPr marL="339725" indent="-339725" defTabSz="1458913" eaLnBrk="1" hangingPunct="1">
              <a:lnSpc>
                <a:spcPct val="80000"/>
              </a:lnSpc>
              <a:defRPr/>
            </a:pPr>
            <a:r>
              <a:rPr lang="en-US" sz="1800" dirty="0" smtClean="0">
                <a:solidFill>
                  <a:srgbClr val="FFFF00"/>
                </a:solidFill>
              </a:rPr>
              <a:t>2006-9	</a:t>
            </a:r>
            <a:r>
              <a:rPr lang="en-US" sz="1800" u="sng" dirty="0" smtClean="0">
                <a:solidFill>
                  <a:srgbClr val="FFFF00"/>
                </a:solidFill>
              </a:rPr>
              <a:t>MANX 6D Cooling Demo </a:t>
            </a:r>
            <a:r>
              <a:rPr lang="en-US" sz="1800" dirty="0" smtClean="0">
                <a:solidFill>
                  <a:srgbClr val="FFFF00"/>
                </a:solidFill>
              </a:rPr>
              <a:t>	$850,000	FNAL TD  (M. </a:t>
            </a:r>
            <a:r>
              <a:rPr lang="en-US" sz="1800" dirty="0" err="1" smtClean="0">
                <a:solidFill>
                  <a:srgbClr val="FFFF00"/>
                </a:solidFill>
              </a:rPr>
              <a:t>Lamm</a:t>
            </a:r>
            <a:r>
              <a:rPr lang="en-US" sz="1800" dirty="0" smtClean="0">
                <a:solidFill>
                  <a:srgbClr val="FFFF00"/>
                </a:solidFill>
              </a:rPr>
              <a:t>)</a:t>
            </a:r>
          </a:p>
          <a:p>
            <a:pPr marL="339725" indent="-339725" defTabSz="1458913" eaLnBrk="1" hangingPunct="1">
              <a:lnSpc>
                <a:spcPct val="80000"/>
              </a:lnSpc>
              <a:defRPr/>
            </a:pPr>
            <a:r>
              <a:rPr lang="en-US" sz="1800" dirty="0" smtClean="0">
                <a:solidFill>
                  <a:srgbClr val="FFFF00"/>
                </a:solidFill>
              </a:rPr>
              <a:t>2007-10	</a:t>
            </a:r>
            <a:r>
              <a:rPr lang="en-US" sz="1800" u="sng" dirty="0" smtClean="0">
                <a:solidFill>
                  <a:srgbClr val="FFFF00"/>
                </a:solidFill>
              </a:rPr>
              <a:t>Stopping Muon Beams</a:t>
            </a:r>
            <a:r>
              <a:rPr lang="en-US" sz="1800" dirty="0" smtClean="0">
                <a:solidFill>
                  <a:srgbClr val="FFFF00"/>
                </a:solidFill>
              </a:rPr>
              <a:t>	$750,000	FNAL APC (Chuck A.)</a:t>
            </a:r>
          </a:p>
          <a:p>
            <a:pPr marL="339725" indent="-339725" defTabSz="1458913" eaLnBrk="1" hangingPunct="1">
              <a:lnSpc>
                <a:spcPct val="80000"/>
              </a:lnSpc>
              <a:defRPr/>
            </a:pPr>
            <a:r>
              <a:rPr lang="en-US" sz="1800" dirty="0" smtClean="0">
                <a:solidFill>
                  <a:srgbClr val="FFFF00"/>
                </a:solidFill>
              </a:rPr>
              <a:t>2007-10	</a:t>
            </a:r>
            <a:r>
              <a:rPr lang="en-US" sz="1800" u="sng" dirty="0" smtClean="0">
                <a:solidFill>
                  <a:srgbClr val="FFFF00"/>
                </a:solidFill>
              </a:rPr>
              <a:t>HCC Magnets</a:t>
            </a:r>
            <a:r>
              <a:rPr lang="en-US" sz="1800" dirty="0" smtClean="0">
                <a:solidFill>
                  <a:srgbClr val="FFFF00"/>
                </a:solidFill>
              </a:rPr>
              <a:t>	$750,000	FNAL TD  (Sasha Z.)</a:t>
            </a:r>
          </a:p>
          <a:p>
            <a:pPr marL="339725" indent="-339725" defTabSz="1458913" eaLnBrk="1" hangingPunct="1">
              <a:lnSpc>
                <a:spcPct val="80000"/>
              </a:lnSpc>
              <a:defRPr/>
            </a:pPr>
            <a:r>
              <a:rPr lang="en-US" sz="1800" dirty="0" smtClean="0">
                <a:solidFill>
                  <a:srgbClr val="FFFF00"/>
                </a:solidFill>
              </a:rPr>
              <a:t>2007-8</a:t>
            </a:r>
            <a:r>
              <a:rPr lang="en-US" sz="1800" baseline="30000" dirty="0" smtClean="0">
                <a:solidFill>
                  <a:srgbClr val="FFFF00"/>
                </a:solidFill>
              </a:rPr>
              <a:t>† </a:t>
            </a:r>
            <a:r>
              <a:rPr lang="en-US" sz="1800" dirty="0" smtClean="0">
                <a:solidFill>
                  <a:srgbClr val="FFFF00"/>
                </a:solidFill>
              </a:rPr>
              <a:t>	Compact, Tunable RF	$100,000	FNAL AD  (</a:t>
            </a:r>
            <a:r>
              <a:rPr lang="en-US" sz="1800" dirty="0" err="1" smtClean="0">
                <a:solidFill>
                  <a:srgbClr val="FFFF00"/>
                </a:solidFill>
              </a:rPr>
              <a:t>Milorad</a:t>
            </a:r>
            <a:r>
              <a:rPr lang="en-US" sz="1800" dirty="0" smtClean="0">
                <a:solidFill>
                  <a:srgbClr val="FFFF00"/>
                </a:solidFill>
              </a:rPr>
              <a:t>)</a:t>
            </a:r>
          </a:p>
          <a:p>
            <a:pPr marL="339725" indent="-339725" defTabSz="1458913" eaLnBrk="1" hangingPunct="1">
              <a:lnSpc>
                <a:spcPct val="80000"/>
              </a:lnSpc>
              <a:defRPr/>
            </a:pPr>
            <a:r>
              <a:rPr lang="en-US" sz="1800" dirty="0" smtClean="0">
                <a:solidFill>
                  <a:srgbClr val="FFFF00"/>
                </a:solidFill>
              </a:rPr>
              <a:t>2008-9	Pulsed Quad RLAs	$100,000	</a:t>
            </a:r>
            <a:r>
              <a:rPr lang="en-US" sz="1800" dirty="0" err="1" smtClean="0">
                <a:solidFill>
                  <a:srgbClr val="FFFF00"/>
                </a:solidFill>
              </a:rPr>
              <a:t>Jlab</a:t>
            </a:r>
            <a:r>
              <a:rPr lang="en-US" sz="1800" dirty="0" smtClean="0">
                <a:solidFill>
                  <a:srgbClr val="FFFF00"/>
                </a:solidFill>
              </a:rPr>
              <a:t>         (Alex B.)</a:t>
            </a:r>
          </a:p>
          <a:p>
            <a:pPr marL="339725" indent="-339725" defTabSz="1458913" eaLnBrk="1" hangingPunct="1">
              <a:lnSpc>
                <a:spcPct val="80000"/>
              </a:lnSpc>
              <a:defRPr/>
            </a:pPr>
            <a:r>
              <a:rPr lang="en-US" sz="1800" dirty="0" smtClean="0">
                <a:solidFill>
                  <a:srgbClr val="FFFF00"/>
                </a:solidFill>
              </a:rPr>
              <a:t>2008-9	Fiber Optics for HTS	$100,000	FSU         (Justin S.)</a:t>
            </a:r>
          </a:p>
          <a:p>
            <a:pPr marL="339725" indent="-339725" defTabSz="1458913" eaLnBrk="1" hangingPunct="1">
              <a:lnSpc>
                <a:spcPct val="80000"/>
              </a:lnSpc>
              <a:defRPr/>
            </a:pPr>
            <a:r>
              <a:rPr lang="en-US" sz="1800" dirty="0" smtClean="0">
                <a:solidFill>
                  <a:srgbClr val="FFFF00"/>
                </a:solidFill>
              </a:rPr>
              <a:t>2008-9	RF Breakdown Studies	$100,000	LBNL       (</a:t>
            </a:r>
            <a:r>
              <a:rPr lang="en-US" sz="1800" dirty="0" err="1" smtClean="0">
                <a:solidFill>
                  <a:srgbClr val="FFFF00"/>
                </a:solidFill>
              </a:rPr>
              <a:t>Derun</a:t>
            </a:r>
            <a:r>
              <a:rPr lang="en-US" sz="1800" dirty="0" smtClean="0">
                <a:solidFill>
                  <a:srgbClr val="FFFF00"/>
                </a:solidFill>
              </a:rPr>
              <a:t> L.)</a:t>
            </a:r>
          </a:p>
          <a:p>
            <a:pPr marL="339725" indent="-339725" defTabSz="1458913" eaLnBrk="1" hangingPunct="1">
              <a:lnSpc>
                <a:spcPct val="80000"/>
              </a:lnSpc>
              <a:defRPr/>
            </a:pPr>
            <a:r>
              <a:rPr lang="en-US" sz="1800" dirty="0" smtClean="0">
                <a:solidFill>
                  <a:srgbClr val="FFFF00"/>
                </a:solidFill>
              </a:rPr>
              <a:t>2008-9	Rugged RF Windows	$100,000	</a:t>
            </a:r>
            <a:r>
              <a:rPr lang="en-US" sz="1800" dirty="0" err="1" smtClean="0">
                <a:solidFill>
                  <a:srgbClr val="FFFF00"/>
                </a:solidFill>
              </a:rPr>
              <a:t>Jlab</a:t>
            </a:r>
            <a:r>
              <a:rPr lang="en-US" sz="1800" dirty="0" smtClean="0">
                <a:solidFill>
                  <a:srgbClr val="FFFF00"/>
                </a:solidFill>
              </a:rPr>
              <a:t>         (Bob </a:t>
            </a:r>
            <a:r>
              <a:rPr lang="en-US" sz="1800" dirty="0" err="1" smtClean="0">
                <a:solidFill>
                  <a:srgbClr val="FFFF00"/>
                </a:solidFill>
              </a:rPr>
              <a:t>Rimmer</a:t>
            </a:r>
            <a:r>
              <a:rPr lang="en-US" sz="1800" dirty="0" smtClean="0">
                <a:solidFill>
                  <a:srgbClr val="FFFF00"/>
                </a:solidFill>
              </a:rPr>
              <a:t>)</a:t>
            </a:r>
          </a:p>
          <a:p>
            <a:pPr marL="339725" indent="-339725" defTabSz="1458913" eaLnBrk="1" hangingPunct="1">
              <a:lnSpc>
                <a:spcPct val="80000"/>
              </a:lnSpc>
              <a:defRPr/>
            </a:pPr>
            <a:r>
              <a:rPr lang="en-US" sz="1800" dirty="0" smtClean="0">
                <a:solidFill>
                  <a:srgbClr val="FFFF00"/>
                </a:solidFill>
              </a:rPr>
              <a:t>2008-9	H2-filled RF Cavities	$100,000	FNAL APC (</a:t>
            </a:r>
            <a:r>
              <a:rPr lang="en-US" sz="1800" dirty="0" err="1" smtClean="0">
                <a:solidFill>
                  <a:srgbClr val="FFFF00"/>
                </a:solidFill>
              </a:rPr>
              <a:t>Katsuya</a:t>
            </a:r>
            <a:r>
              <a:rPr lang="en-US" sz="1800" dirty="0" smtClean="0">
                <a:solidFill>
                  <a:srgbClr val="FFFF00"/>
                </a:solidFill>
              </a:rPr>
              <a:t>)</a:t>
            </a:r>
          </a:p>
          <a:p>
            <a:pPr marL="339725" indent="-339725" defTabSz="1458913" eaLnBrk="1" hangingPunct="1">
              <a:lnSpc>
                <a:spcPct val="80000"/>
              </a:lnSpc>
              <a:defRPr/>
            </a:pPr>
            <a:r>
              <a:rPr lang="en-US" sz="1800" dirty="0" smtClean="0">
                <a:solidFill>
                  <a:srgbClr val="FFFF00"/>
                </a:solidFill>
              </a:rPr>
              <a:t>2008-9	</a:t>
            </a:r>
            <a:r>
              <a:rPr lang="en-US" sz="1800" u="sng" dirty="0" smtClean="0">
                <a:solidFill>
                  <a:srgbClr val="FFFF00"/>
                </a:solidFill>
              </a:rPr>
              <a:t>MANX</a:t>
            </a:r>
            <a:r>
              <a:rPr lang="en-US" sz="1800" dirty="0" smtClean="0">
                <a:solidFill>
                  <a:srgbClr val="FFFF00"/>
                </a:solidFill>
              </a:rPr>
              <a:t>, Collider low beta	$150,000 	NIU DCEO(D. Hedin)</a:t>
            </a:r>
          </a:p>
          <a:p>
            <a:pPr marL="339725" indent="-339725" defTabSz="1458913" eaLnBrk="1" hangingPunct="1">
              <a:lnSpc>
                <a:spcPct val="80000"/>
              </a:lnSpc>
              <a:defRPr/>
            </a:pPr>
            <a:r>
              <a:rPr lang="en-US" sz="1800" u="sng" baseline="30000" dirty="0" smtClean="0">
                <a:solidFill>
                  <a:srgbClr val="FFFF00"/>
                </a:solidFill>
              </a:rPr>
              <a:t>Underlined </a:t>
            </a:r>
            <a:r>
              <a:rPr lang="en-US" sz="1800" baseline="30000" dirty="0" smtClean="0">
                <a:solidFill>
                  <a:srgbClr val="FFFF00"/>
                </a:solidFill>
              </a:rPr>
              <a:t>are explicitly related to HCC ~$3.5M spent, $1.3 M left</a:t>
            </a:r>
            <a:endParaRPr lang="en-US" sz="800" baseline="30000" dirty="0" smtClean="0">
              <a:solidFill>
                <a:srgbClr val="FFFF00"/>
              </a:solidFill>
            </a:endParaRPr>
          </a:p>
        </p:txBody>
      </p:sp>
      <p:grpSp>
        <p:nvGrpSpPr>
          <p:cNvPr id="12295" name="Group 4"/>
          <p:cNvGrpSpPr>
            <a:grpSpLocks/>
          </p:cNvGrpSpPr>
          <p:nvPr/>
        </p:nvGrpSpPr>
        <p:grpSpPr bwMode="auto">
          <a:xfrm>
            <a:off x="0" y="0"/>
            <a:ext cx="2514600" cy="1149350"/>
            <a:chOff x="3840" y="3216"/>
            <a:chExt cx="1440" cy="624"/>
          </a:xfrm>
        </p:grpSpPr>
        <p:grpSp>
          <p:nvGrpSpPr>
            <p:cNvPr id="12296" name="Group 5"/>
            <p:cNvGrpSpPr>
              <a:grpSpLocks/>
            </p:cNvGrpSpPr>
            <p:nvPr/>
          </p:nvGrpSpPr>
          <p:grpSpPr bwMode="auto">
            <a:xfrm>
              <a:off x="3840" y="3216"/>
              <a:ext cx="336" cy="624"/>
              <a:chOff x="1152" y="288"/>
              <a:chExt cx="960" cy="1872"/>
            </a:xfrm>
          </p:grpSpPr>
          <p:sp>
            <p:nvSpPr>
              <p:cNvPr id="12298" name="Oval 6"/>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2299" name="Oval 7"/>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2300" name="Rectangle 8"/>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2301" name="WordArt 9"/>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2297" name="Text Box 10"/>
            <p:cNvSpPr txBox="1">
              <a:spLocks noChangeArrowheads="1"/>
            </p:cNvSpPr>
            <p:nvPr/>
          </p:nvSpPr>
          <p:spPr bwMode="auto">
            <a:xfrm>
              <a:off x="4272" y="3360"/>
              <a:ext cx="1008" cy="248"/>
            </a:xfrm>
            <a:prstGeom prst="rect">
              <a:avLst/>
            </a:prstGeom>
            <a:noFill/>
            <a:ln w="9525">
              <a:noFill/>
              <a:miter lim="800000"/>
              <a:headEnd/>
              <a:tailEnd/>
            </a:ln>
          </p:spPr>
          <p:txBody>
            <a:bodyPr>
              <a:spAutoFit/>
            </a:bodyPr>
            <a:lstStyle/>
            <a:p>
              <a:pPr>
                <a:spcBef>
                  <a:spcPct val="50000"/>
                </a:spcBef>
              </a:pPr>
              <a:r>
                <a:rPr lang="en-US" sz="2400" b="1" i="1">
                  <a:solidFill>
                    <a:schemeClr val="accent2"/>
                  </a:solidFill>
                  <a:latin typeface="Times New Roman" pitchFamily="18" charset="0"/>
                </a:rPr>
                <a:t>Muons, Inc.    </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3"/>
          <p:cNvSpPr>
            <a:spLocks noGrp="1"/>
          </p:cNvSpPr>
          <p:nvPr>
            <p:ph type="dt" sz="quarter" idx="10"/>
          </p:nvPr>
        </p:nvSpPr>
        <p:spPr/>
        <p:txBody>
          <a:bodyPr/>
          <a:lstStyle/>
          <a:p>
            <a:pPr>
              <a:defRPr/>
            </a:pPr>
            <a:r>
              <a:rPr lang="en-US" smtClean="0"/>
              <a:t>Rol - Feb. 3, 2009</a:t>
            </a:r>
            <a:endParaRPr lang="en-US"/>
          </a:p>
        </p:txBody>
      </p:sp>
      <p:sp>
        <p:nvSpPr>
          <p:cNvPr id="2052" name="Footer Placeholder 4"/>
          <p:cNvSpPr>
            <a:spLocks noGrp="1"/>
          </p:cNvSpPr>
          <p:nvPr>
            <p:ph type="ftr" sz="quarter" idx="11"/>
          </p:nvPr>
        </p:nvSpPr>
        <p:spPr/>
        <p:txBody>
          <a:bodyPr/>
          <a:lstStyle/>
          <a:p>
            <a:pPr>
              <a:defRPr/>
            </a:pPr>
            <a:r>
              <a:rPr lang="en-US"/>
              <a:t>AAC Meeting</a:t>
            </a:r>
          </a:p>
        </p:txBody>
      </p:sp>
      <p:sp>
        <p:nvSpPr>
          <p:cNvPr id="2053" name="Slide Number Placeholder 5"/>
          <p:cNvSpPr>
            <a:spLocks noGrp="1"/>
          </p:cNvSpPr>
          <p:nvPr>
            <p:ph type="sldNum" sz="quarter" idx="12"/>
          </p:nvPr>
        </p:nvSpPr>
        <p:spPr/>
        <p:txBody>
          <a:bodyPr/>
          <a:lstStyle/>
          <a:p>
            <a:pPr>
              <a:defRPr/>
            </a:pPr>
            <a:fld id="{0D03B989-BBC5-468D-8449-C7EF5EEEDA06}" type="slidenum">
              <a:rPr lang="en-US"/>
              <a:pPr>
                <a:defRPr/>
              </a:pPr>
              <a:t>6</a:t>
            </a:fld>
            <a:endParaRPr lang="en-US"/>
          </a:p>
        </p:txBody>
      </p:sp>
      <p:graphicFrame>
        <p:nvGraphicFramePr>
          <p:cNvPr id="1026" name="Object 2"/>
          <p:cNvGraphicFramePr>
            <a:graphicFrameLocks noChangeAspect="1"/>
          </p:cNvGraphicFramePr>
          <p:nvPr/>
        </p:nvGraphicFramePr>
        <p:xfrm>
          <a:off x="1447800" y="1066800"/>
          <a:ext cx="6454775" cy="2730500"/>
        </p:xfrm>
        <a:graphic>
          <a:graphicData uri="http://schemas.openxmlformats.org/presentationml/2006/ole">
            <p:oleObj spid="_x0000_s1026" name="Picture" r:id="rId4" imgW="5591160" imgH="2276640" progId="Word.Picture.8">
              <p:embed/>
            </p:oleObj>
          </a:graphicData>
        </a:graphic>
      </p:graphicFrame>
      <p:sp>
        <p:nvSpPr>
          <p:cNvPr id="1030" name="Text Box 3"/>
          <p:cNvSpPr txBox="1">
            <a:spLocks noChangeArrowheads="1"/>
          </p:cNvSpPr>
          <p:nvPr/>
        </p:nvSpPr>
        <p:spPr bwMode="auto">
          <a:xfrm>
            <a:off x="381000" y="3962400"/>
            <a:ext cx="8153400" cy="2047875"/>
          </a:xfrm>
          <a:prstGeom prst="rect">
            <a:avLst/>
          </a:prstGeom>
          <a:solidFill>
            <a:schemeClr val="bg1">
              <a:alpha val="50195"/>
            </a:schemeClr>
          </a:solidFill>
          <a:ln w="9525">
            <a:noFill/>
            <a:miter lim="800000"/>
            <a:headEnd/>
            <a:tailEnd/>
          </a:ln>
        </p:spPr>
        <p:txBody>
          <a:bodyPr>
            <a:spAutoFit/>
          </a:bodyPr>
          <a:lstStyle/>
          <a:p>
            <a:pPr marL="457200" indent="-457200" algn="l">
              <a:spcBef>
                <a:spcPct val="50000"/>
              </a:spcBef>
              <a:buFontTx/>
              <a:buChar char="•"/>
            </a:pPr>
            <a:r>
              <a:rPr lang="en-US" sz="1600">
                <a:solidFill>
                  <a:srgbClr val="A50021"/>
                </a:solidFill>
                <a:latin typeface="Palatino Linotype" pitchFamily="18" charset="0"/>
              </a:rPr>
              <a:t>Each particle loses momentum by ionizing a low-Z absorber</a:t>
            </a:r>
          </a:p>
          <a:p>
            <a:pPr marL="457200" indent="-457200" algn="l">
              <a:spcBef>
                <a:spcPct val="50000"/>
              </a:spcBef>
              <a:buFontTx/>
              <a:buChar char="•"/>
            </a:pPr>
            <a:r>
              <a:rPr lang="en-US" sz="1600">
                <a:solidFill>
                  <a:srgbClr val="A50021"/>
                </a:solidFill>
                <a:latin typeface="Palatino Linotype" pitchFamily="18" charset="0"/>
              </a:rPr>
              <a:t>Only the longitudinal momentum is restored by RF cavities</a:t>
            </a:r>
          </a:p>
          <a:p>
            <a:pPr marL="457200" indent="-457200" algn="l">
              <a:spcBef>
                <a:spcPct val="50000"/>
              </a:spcBef>
              <a:buFontTx/>
              <a:buChar char="•"/>
            </a:pPr>
            <a:r>
              <a:rPr lang="en-US" sz="1600">
                <a:solidFill>
                  <a:srgbClr val="A50021"/>
                </a:solidFill>
                <a:latin typeface="Palatino Linotype" pitchFamily="18" charset="0"/>
              </a:rPr>
              <a:t>The angular divergence is reduced until limited by multiple scattering </a:t>
            </a:r>
          </a:p>
          <a:p>
            <a:pPr marL="457200" indent="-457200" algn="l">
              <a:spcBef>
                <a:spcPct val="50000"/>
              </a:spcBef>
              <a:buFontTx/>
              <a:buChar char="•"/>
            </a:pPr>
            <a:r>
              <a:rPr lang="en-US" sz="1600">
                <a:solidFill>
                  <a:srgbClr val="A50021"/>
                </a:solidFill>
                <a:latin typeface="Palatino Linotype" pitchFamily="18" charset="0"/>
              </a:rPr>
              <a:t>Successive applications of this principle with clever variations leads to small emittances for many applications</a:t>
            </a:r>
          </a:p>
          <a:p>
            <a:pPr marL="457200" indent="-457200" algn="l">
              <a:spcBef>
                <a:spcPct val="50000"/>
              </a:spcBef>
              <a:buFontTx/>
              <a:buChar char="•"/>
            </a:pPr>
            <a:r>
              <a:rPr lang="en-US" sz="1600">
                <a:solidFill>
                  <a:srgbClr val="A50021"/>
                </a:solidFill>
                <a:latin typeface="Palatino Linotype" pitchFamily="18" charset="0"/>
              </a:rPr>
              <a:t>Early work: Budker, Ado &amp; Balbekov, Skrinsky &amp; Parkhomchuk, Neuffer</a:t>
            </a:r>
          </a:p>
        </p:txBody>
      </p:sp>
      <p:sp>
        <p:nvSpPr>
          <p:cNvPr id="1031" name="Rectangle 4"/>
          <p:cNvSpPr>
            <a:spLocks noChangeArrowheads="1"/>
          </p:cNvSpPr>
          <p:nvPr/>
        </p:nvSpPr>
        <p:spPr bwMode="auto">
          <a:xfrm>
            <a:off x="685800" y="381000"/>
            <a:ext cx="7772400" cy="914400"/>
          </a:xfrm>
          <a:prstGeom prst="rect">
            <a:avLst/>
          </a:prstGeom>
          <a:noFill/>
          <a:ln w="9525">
            <a:noFill/>
            <a:miter lim="800000"/>
            <a:headEnd/>
            <a:tailEnd/>
          </a:ln>
        </p:spPr>
        <p:txBody>
          <a:bodyPr anchor="ctr"/>
          <a:lstStyle/>
          <a:p>
            <a:pPr eaLnBrk="1" hangingPunct="1"/>
            <a:r>
              <a:rPr lang="en-US" sz="3600">
                <a:solidFill>
                  <a:schemeClr val="tx2"/>
                </a:solidFill>
                <a:latin typeface="Palatino Linotype" pitchFamily="18" charset="0"/>
              </a:rPr>
              <a:t>Principle of Ionization Cooling</a:t>
            </a:r>
          </a:p>
        </p:txBody>
      </p:sp>
      <p:grpSp>
        <p:nvGrpSpPr>
          <p:cNvPr id="1032" name="Group 5"/>
          <p:cNvGrpSpPr>
            <a:grpSpLocks/>
          </p:cNvGrpSpPr>
          <p:nvPr/>
        </p:nvGrpSpPr>
        <p:grpSpPr bwMode="auto">
          <a:xfrm>
            <a:off x="0" y="0"/>
            <a:ext cx="1905000" cy="838200"/>
            <a:chOff x="3840" y="3216"/>
            <a:chExt cx="1440" cy="624"/>
          </a:xfrm>
        </p:grpSpPr>
        <p:grpSp>
          <p:nvGrpSpPr>
            <p:cNvPr id="1033" name="Group 6"/>
            <p:cNvGrpSpPr>
              <a:grpSpLocks/>
            </p:cNvGrpSpPr>
            <p:nvPr/>
          </p:nvGrpSpPr>
          <p:grpSpPr bwMode="auto">
            <a:xfrm>
              <a:off x="3840" y="3216"/>
              <a:ext cx="336" cy="624"/>
              <a:chOff x="1152" y="288"/>
              <a:chExt cx="960" cy="1872"/>
            </a:xfrm>
          </p:grpSpPr>
          <p:sp>
            <p:nvSpPr>
              <p:cNvPr id="1035" name="Oval 7"/>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036" name="Oval 8"/>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037" name="Rectangle 9"/>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038" name="WordArt 10"/>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034" name="Text Box 11"/>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4"/>
          <p:cNvSpPr>
            <a:spLocks noGrp="1"/>
          </p:cNvSpPr>
          <p:nvPr>
            <p:ph type="dt" sz="quarter" idx="10"/>
          </p:nvPr>
        </p:nvSpPr>
        <p:spPr/>
        <p:txBody>
          <a:bodyPr/>
          <a:lstStyle/>
          <a:p>
            <a:pPr>
              <a:defRPr/>
            </a:pPr>
            <a:r>
              <a:rPr lang="en-US" smtClean="0"/>
              <a:t>Rol - Feb. 3, 2009</a:t>
            </a:r>
            <a:endParaRPr lang="en-US"/>
          </a:p>
        </p:txBody>
      </p:sp>
      <p:sp>
        <p:nvSpPr>
          <p:cNvPr id="17" name="Footer Placeholder 5"/>
          <p:cNvSpPr>
            <a:spLocks noGrp="1"/>
          </p:cNvSpPr>
          <p:nvPr>
            <p:ph type="ftr" sz="quarter" idx="11"/>
          </p:nvPr>
        </p:nvSpPr>
        <p:spPr/>
        <p:txBody>
          <a:bodyPr/>
          <a:lstStyle/>
          <a:p>
            <a:pPr>
              <a:defRPr/>
            </a:pPr>
            <a:r>
              <a:rPr lang="en-US"/>
              <a:t>AAC Meeting</a:t>
            </a:r>
          </a:p>
        </p:txBody>
      </p:sp>
      <p:sp>
        <p:nvSpPr>
          <p:cNvPr id="18" name="Slide Number Placeholder 6"/>
          <p:cNvSpPr>
            <a:spLocks noGrp="1"/>
          </p:cNvSpPr>
          <p:nvPr>
            <p:ph type="sldNum" sz="quarter" idx="12"/>
          </p:nvPr>
        </p:nvSpPr>
        <p:spPr/>
        <p:txBody>
          <a:bodyPr/>
          <a:lstStyle/>
          <a:p>
            <a:pPr>
              <a:defRPr/>
            </a:pPr>
            <a:fld id="{6969AB56-838C-4468-8857-D36CFE1BDCC3}" type="slidenum">
              <a:rPr lang="en-US"/>
              <a:pPr>
                <a:defRPr/>
              </a:pPr>
              <a:t>7</a:t>
            </a:fld>
            <a:endParaRPr lang="en-US"/>
          </a:p>
        </p:txBody>
      </p:sp>
      <p:sp>
        <p:nvSpPr>
          <p:cNvPr id="971778" name="Rectangle 2"/>
          <p:cNvSpPr>
            <a:spLocks noGrp="1" noChangeArrowheads="1"/>
          </p:cNvSpPr>
          <p:nvPr>
            <p:ph type="title"/>
          </p:nvPr>
        </p:nvSpPr>
        <p:spPr>
          <a:xfrm>
            <a:off x="457200" y="152400"/>
            <a:ext cx="8229600" cy="1139825"/>
          </a:xfrm>
        </p:spPr>
        <p:txBody>
          <a:bodyPr/>
          <a:lstStyle/>
          <a:p>
            <a:pPr eaLnBrk="1" hangingPunct="1">
              <a:defRPr/>
            </a:pPr>
            <a:r>
              <a:rPr lang="en-US" dirty="0" smtClean="0">
                <a:solidFill>
                  <a:srgbClr val="FFFF00"/>
                </a:solidFill>
              </a:rPr>
              <a:t>Transverse Emittance IC</a:t>
            </a:r>
          </a:p>
        </p:txBody>
      </p:sp>
      <p:sp>
        <p:nvSpPr>
          <p:cNvPr id="971779" name="Rectangle 3"/>
          <p:cNvSpPr>
            <a:spLocks noGrp="1" noChangeArrowheads="1"/>
          </p:cNvSpPr>
          <p:nvPr>
            <p:ph type="body" sz="half" idx="1"/>
          </p:nvPr>
        </p:nvSpPr>
        <p:spPr>
          <a:xfrm>
            <a:off x="228600" y="1143000"/>
            <a:ext cx="8915400" cy="4987925"/>
          </a:xfrm>
        </p:spPr>
        <p:txBody>
          <a:bodyPr/>
          <a:lstStyle/>
          <a:p>
            <a:pPr algn="just" eaLnBrk="1" hangingPunct="1">
              <a:defRPr/>
            </a:pPr>
            <a:r>
              <a:rPr lang="en-US" sz="2000" dirty="0" smtClean="0">
                <a:cs typeface="Times New Roman" pitchFamily="18" charset="0"/>
              </a:rPr>
              <a:t>The equation describing the rate of cooling is a balance between cooling (first term) and heating (second term):</a:t>
            </a:r>
            <a:endParaRPr lang="en-US" sz="2000" baseline="-30000" dirty="0" smtClean="0"/>
          </a:p>
          <a:p>
            <a:pPr algn="just" eaLnBrk="1" hangingPunct="1">
              <a:defRPr/>
            </a:pPr>
            <a:endParaRPr lang="en-US" sz="2000" baseline="-30000" dirty="0" smtClean="0"/>
          </a:p>
          <a:p>
            <a:pPr algn="just" eaLnBrk="1" hangingPunct="1">
              <a:defRPr/>
            </a:pPr>
            <a:endParaRPr lang="en-US" sz="2400" baseline="-30000" dirty="0" smtClean="0"/>
          </a:p>
          <a:p>
            <a:pPr algn="just" eaLnBrk="1" hangingPunct="1">
              <a:buFont typeface="Wingdings" pitchFamily="2" charset="2"/>
              <a:buNone/>
              <a:defRPr/>
            </a:pPr>
            <a:r>
              <a:rPr lang="en-US" sz="2400" baseline="-30000" dirty="0" smtClean="0"/>
              <a:t>	  </a:t>
            </a:r>
          </a:p>
          <a:p>
            <a:pPr algn="just" eaLnBrk="1" hangingPunct="1">
              <a:buFont typeface="Wingdings" pitchFamily="2" charset="2"/>
              <a:buNone/>
              <a:defRPr/>
            </a:pPr>
            <a:endParaRPr lang="en-US" sz="2400" dirty="0" smtClean="0">
              <a:cs typeface="Times New Roman" pitchFamily="18" charset="0"/>
            </a:endParaRPr>
          </a:p>
          <a:p>
            <a:pPr algn="just" eaLnBrk="1" hangingPunct="1">
              <a:defRPr/>
            </a:pPr>
            <a:endParaRPr lang="en-US" sz="2000" dirty="0" smtClean="0"/>
          </a:p>
          <a:p>
            <a:pPr algn="just" eaLnBrk="1" hangingPunct="1">
              <a:defRPr/>
            </a:pPr>
            <a:endParaRPr lang="en-US" sz="2000" dirty="0" smtClean="0"/>
          </a:p>
          <a:p>
            <a:pPr algn="just" eaLnBrk="1" hangingPunct="1">
              <a:defRPr/>
            </a:pPr>
            <a:r>
              <a:rPr lang="en-US" sz="2000" dirty="0" smtClean="0"/>
              <a:t>Here </a:t>
            </a:r>
            <a:r>
              <a:rPr lang="en-US" sz="2000" dirty="0" smtClean="0">
                <a:sym typeface="Symbol" pitchFamily="18" charset="2"/>
              </a:rPr>
              <a:t></a:t>
            </a:r>
            <a:r>
              <a:rPr lang="en-US" sz="2000" baseline="-30000" dirty="0" smtClean="0"/>
              <a:t>n</a:t>
            </a:r>
            <a:r>
              <a:rPr lang="en-US" sz="2000" i="1" baseline="-30000" dirty="0" smtClean="0"/>
              <a:t> </a:t>
            </a:r>
            <a:r>
              <a:rPr lang="en-US" sz="2000" dirty="0" smtClean="0"/>
              <a:t>is the normalized emittance, E</a:t>
            </a:r>
            <a:r>
              <a:rPr lang="en-US" sz="2000" baseline="-30000" dirty="0" smtClean="0">
                <a:latin typeface="Times New Roman"/>
              </a:rPr>
              <a:t>µ</a:t>
            </a:r>
            <a:r>
              <a:rPr lang="en-US" sz="2000" i="1" baseline="-30000" dirty="0" smtClean="0"/>
              <a:t> </a:t>
            </a:r>
            <a:r>
              <a:rPr lang="en-US" sz="2000" dirty="0" smtClean="0"/>
              <a:t>is the</a:t>
            </a:r>
            <a:r>
              <a:rPr lang="en-US" sz="2000" i="1" baseline="-30000" dirty="0" smtClean="0"/>
              <a:t> </a:t>
            </a:r>
            <a:r>
              <a:rPr lang="en-US" sz="2000" dirty="0" smtClean="0"/>
              <a:t>muon energy in GeV, </a:t>
            </a:r>
            <a:r>
              <a:rPr lang="en-US" sz="2000" dirty="0" err="1" smtClean="0"/>
              <a:t>dE</a:t>
            </a:r>
            <a:r>
              <a:rPr lang="en-US" sz="2000" baseline="-30000" dirty="0" smtClean="0">
                <a:latin typeface="Times New Roman"/>
              </a:rPr>
              <a:t>µ</a:t>
            </a:r>
            <a:r>
              <a:rPr lang="en-US" sz="2000" dirty="0" smtClean="0"/>
              <a:t>/</a:t>
            </a:r>
            <a:r>
              <a:rPr lang="en-US" sz="2000" dirty="0" err="1" smtClean="0"/>
              <a:t>ds</a:t>
            </a:r>
            <a:r>
              <a:rPr lang="en-US" sz="2000" dirty="0" smtClean="0"/>
              <a:t> and X</a:t>
            </a:r>
            <a:r>
              <a:rPr lang="en-US" sz="2000" baseline="-30000" dirty="0" smtClean="0"/>
              <a:t>0</a:t>
            </a:r>
            <a:r>
              <a:rPr lang="en-US" sz="2000" dirty="0" smtClean="0"/>
              <a:t> are the energy loss and radiation length of the absorber medium, </a:t>
            </a:r>
            <a:r>
              <a:rPr lang="en-US" sz="2000" dirty="0" smtClean="0">
                <a:sym typeface="Symbol" pitchFamily="18" charset="2"/>
              </a:rPr>
              <a:t></a:t>
            </a:r>
            <a:r>
              <a:rPr lang="en-US" sz="2000" baseline="-30000" dirty="0" smtClean="0">
                <a:sym typeface="Symbol" pitchFamily="18" charset="2"/>
              </a:rPr>
              <a:t> </a:t>
            </a:r>
            <a:r>
              <a:rPr lang="en-US" sz="2000" dirty="0" smtClean="0"/>
              <a:t>is the transverse beta-function of the magnetic channel, and </a:t>
            </a:r>
            <a:r>
              <a:rPr lang="en-US" sz="2000" dirty="0" smtClean="0">
                <a:sym typeface="Symbol" pitchFamily="18" charset="2"/>
              </a:rPr>
              <a:t></a:t>
            </a:r>
            <a:r>
              <a:rPr lang="en-US" sz="2000" dirty="0" smtClean="0"/>
              <a:t> is the particle velocity. </a:t>
            </a:r>
          </a:p>
          <a:p>
            <a:pPr algn="just" eaLnBrk="1" hangingPunct="1">
              <a:defRPr/>
            </a:pPr>
            <a:endParaRPr lang="en-US" sz="2000" dirty="0" smtClean="0">
              <a:cs typeface="Times New Roman" pitchFamily="18" charset="0"/>
            </a:endParaRPr>
          </a:p>
          <a:p>
            <a:pPr eaLnBrk="1" hangingPunct="1">
              <a:defRPr/>
            </a:pPr>
            <a:r>
              <a:rPr lang="en-US" sz="2000" dirty="0" smtClean="0"/>
              <a:t>Note that                        which implies a ~1.5 GeV linac for 10</a:t>
            </a:r>
            <a:r>
              <a:rPr lang="en-US" sz="2000" baseline="30000" dirty="0" smtClean="0"/>
              <a:t>-6</a:t>
            </a:r>
          </a:p>
        </p:txBody>
      </p:sp>
      <p:sp>
        <p:nvSpPr>
          <p:cNvPr id="2056" name="Rectangle 4"/>
          <p:cNvSpPr>
            <a:spLocks noChangeArrowheads="1"/>
          </p:cNvSpPr>
          <p:nvPr/>
        </p:nvSpPr>
        <p:spPr bwMode="auto">
          <a:xfrm>
            <a:off x="3338513" y="3195638"/>
            <a:ext cx="9144000" cy="0"/>
          </a:xfrm>
          <a:prstGeom prst="rect">
            <a:avLst/>
          </a:prstGeom>
          <a:noFill/>
          <a:ln w="9525">
            <a:noFill/>
            <a:miter lim="800000"/>
            <a:headEnd/>
            <a:tailEnd/>
          </a:ln>
        </p:spPr>
        <p:txBody>
          <a:bodyPr>
            <a:spAutoFit/>
          </a:bodyPr>
          <a:lstStyle/>
          <a:p>
            <a:endParaRPr lang="en-US"/>
          </a:p>
        </p:txBody>
      </p:sp>
      <p:graphicFrame>
        <p:nvGraphicFramePr>
          <p:cNvPr id="2050" name="Object 5"/>
          <p:cNvGraphicFramePr>
            <a:graphicFrameLocks noChangeAspect="1"/>
          </p:cNvGraphicFramePr>
          <p:nvPr/>
        </p:nvGraphicFramePr>
        <p:xfrm>
          <a:off x="1752600" y="1828800"/>
          <a:ext cx="5503863" cy="1219200"/>
        </p:xfrm>
        <a:graphic>
          <a:graphicData uri="http://schemas.openxmlformats.org/presentationml/2006/ole">
            <p:oleObj spid="_x0000_s2050" name="Equation" r:id="rId4" imgW="2311200" imgH="469800" progId="Equation.DSMT4">
              <p:embed/>
            </p:oleObj>
          </a:graphicData>
        </a:graphic>
      </p:graphicFrame>
      <p:grpSp>
        <p:nvGrpSpPr>
          <p:cNvPr id="2057" name="Group 6"/>
          <p:cNvGrpSpPr>
            <a:grpSpLocks/>
          </p:cNvGrpSpPr>
          <p:nvPr/>
        </p:nvGrpSpPr>
        <p:grpSpPr bwMode="auto">
          <a:xfrm>
            <a:off x="0" y="0"/>
            <a:ext cx="1905000" cy="838200"/>
            <a:chOff x="3840" y="3216"/>
            <a:chExt cx="1440" cy="624"/>
          </a:xfrm>
        </p:grpSpPr>
        <p:grpSp>
          <p:nvGrpSpPr>
            <p:cNvPr id="2061" name="Group 7"/>
            <p:cNvGrpSpPr>
              <a:grpSpLocks/>
            </p:cNvGrpSpPr>
            <p:nvPr/>
          </p:nvGrpSpPr>
          <p:grpSpPr bwMode="auto">
            <a:xfrm>
              <a:off x="3840" y="3216"/>
              <a:ext cx="336" cy="624"/>
              <a:chOff x="1152" y="288"/>
              <a:chExt cx="960" cy="1872"/>
            </a:xfrm>
          </p:grpSpPr>
          <p:sp>
            <p:nvSpPr>
              <p:cNvPr id="2063" name="Oval 8"/>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064" name="Oval 9"/>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065" name="Rectangle 10"/>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066" name="WordArt 11"/>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062" name="Text Box 12"/>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
        <p:nvSpPr>
          <p:cNvPr id="2058" name="Text Box 13"/>
          <p:cNvSpPr txBox="1">
            <a:spLocks noChangeArrowheads="1"/>
          </p:cNvSpPr>
          <p:nvPr/>
        </p:nvSpPr>
        <p:spPr bwMode="auto">
          <a:xfrm>
            <a:off x="2362200" y="3124200"/>
            <a:ext cx="2514600" cy="366713"/>
          </a:xfrm>
          <a:prstGeom prst="rect">
            <a:avLst/>
          </a:prstGeom>
          <a:noFill/>
          <a:ln w="9525">
            <a:noFill/>
            <a:miter lim="800000"/>
            <a:headEnd/>
            <a:tailEnd/>
          </a:ln>
        </p:spPr>
        <p:txBody>
          <a:bodyPr>
            <a:spAutoFit/>
          </a:bodyPr>
          <a:lstStyle/>
          <a:p>
            <a:pPr>
              <a:spcBef>
                <a:spcPct val="50000"/>
              </a:spcBef>
            </a:pPr>
            <a:r>
              <a:rPr lang="en-US"/>
              <a:t>Bethe-Bloch</a:t>
            </a:r>
          </a:p>
        </p:txBody>
      </p:sp>
      <p:sp>
        <p:nvSpPr>
          <p:cNvPr id="2059" name="Line 14"/>
          <p:cNvSpPr>
            <a:spLocks noChangeShapeType="1"/>
          </p:cNvSpPr>
          <p:nvPr/>
        </p:nvSpPr>
        <p:spPr bwMode="auto">
          <a:xfrm flipV="1">
            <a:off x="3657600" y="2895600"/>
            <a:ext cx="152400" cy="304800"/>
          </a:xfrm>
          <a:prstGeom prst="line">
            <a:avLst/>
          </a:prstGeom>
          <a:noFill/>
          <a:ln w="9525">
            <a:solidFill>
              <a:schemeClr val="tx1"/>
            </a:solidFill>
            <a:round/>
            <a:headEnd/>
            <a:tailEnd type="triangle" w="med" len="med"/>
          </a:ln>
        </p:spPr>
        <p:txBody>
          <a:bodyPr/>
          <a:lstStyle/>
          <a:p>
            <a:endParaRPr lang="en-US"/>
          </a:p>
        </p:txBody>
      </p:sp>
      <p:sp>
        <p:nvSpPr>
          <p:cNvPr id="2060" name="Text Box 15"/>
          <p:cNvSpPr txBox="1">
            <a:spLocks noChangeArrowheads="1"/>
          </p:cNvSpPr>
          <p:nvPr/>
        </p:nvSpPr>
        <p:spPr bwMode="auto">
          <a:xfrm>
            <a:off x="4800600" y="3124200"/>
            <a:ext cx="3200400" cy="366713"/>
          </a:xfrm>
          <a:prstGeom prst="rect">
            <a:avLst/>
          </a:prstGeom>
          <a:noFill/>
          <a:ln w="9525">
            <a:noFill/>
            <a:miter lim="800000"/>
            <a:headEnd/>
            <a:tailEnd/>
          </a:ln>
        </p:spPr>
        <p:txBody>
          <a:bodyPr>
            <a:spAutoFit/>
          </a:bodyPr>
          <a:lstStyle/>
          <a:p>
            <a:pPr>
              <a:spcBef>
                <a:spcPct val="50000"/>
              </a:spcBef>
            </a:pPr>
            <a:r>
              <a:rPr lang="en-US"/>
              <a:t>Moliere (with low Z mods)</a:t>
            </a:r>
          </a:p>
        </p:txBody>
      </p:sp>
      <p:graphicFrame>
        <p:nvGraphicFramePr>
          <p:cNvPr id="19" name="Object 18"/>
          <p:cNvGraphicFramePr>
            <a:graphicFrameLocks noChangeAspect="1"/>
          </p:cNvGraphicFramePr>
          <p:nvPr/>
        </p:nvGraphicFramePr>
        <p:xfrm>
          <a:off x="2133600" y="5105400"/>
          <a:ext cx="1828800" cy="1012874"/>
        </p:xfrm>
        <a:graphic>
          <a:graphicData uri="http://schemas.openxmlformats.org/presentationml/2006/ole">
            <p:oleObj spid="_x0000_s2051" name="Equation" r:id="rId5" imgW="825480" imgH="4572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quarter" idx="10"/>
          </p:nvPr>
        </p:nvSpPr>
        <p:spPr/>
        <p:txBody>
          <a:bodyPr/>
          <a:lstStyle/>
          <a:p>
            <a:pPr>
              <a:defRPr/>
            </a:pPr>
            <a:r>
              <a:rPr lang="en-US" smtClean="0"/>
              <a:t>Rol - Feb. 3, 2009</a:t>
            </a:r>
            <a:endParaRPr lang="en-US"/>
          </a:p>
        </p:txBody>
      </p:sp>
      <p:sp>
        <p:nvSpPr>
          <p:cNvPr id="13" name="Footer Placeholder 2"/>
          <p:cNvSpPr>
            <a:spLocks noGrp="1"/>
          </p:cNvSpPr>
          <p:nvPr>
            <p:ph type="ftr" sz="quarter" idx="11"/>
          </p:nvPr>
        </p:nvSpPr>
        <p:spPr/>
        <p:txBody>
          <a:bodyPr/>
          <a:lstStyle/>
          <a:p>
            <a:pPr>
              <a:defRPr/>
            </a:pPr>
            <a:r>
              <a:rPr lang="en-US"/>
              <a:t>AAC Meeting</a:t>
            </a:r>
          </a:p>
        </p:txBody>
      </p:sp>
      <p:sp>
        <p:nvSpPr>
          <p:cNvPr id="14" name="Slide Number Placeholder 3"/>
          <p:cNvSpPr>
            <a:spLocks noGrp="1"/>
          </p:cNvSpPr>
          <p:nvPr>
            <p:ph type="sldNum" sz="quarter" idx="12"/>
          </p:nvPr>
        </p:nvSpPr>
        <p:spPr/>
        <p:txBody>
          <a:bodyPr/>
          <a:lstStyle/>
          <a:p>
            <a:pPr>
              <a:defRPr/>
            </a:pPr>
            <a:fld id="{49BBBA8D-9DB5-4F55-B0BB-2A35213A24A4}" type="slidenum">
              <a:rPr lang="en-US"/>
              <a:pPr>
                <a:defRPr/>
              </a:pPr>
              <a:t>8</a:t>
            </a:fld>
            <a:endParaRPr lang="en-US"/>
          </a:p>
        </p:txBody>
      </p:sp>
      <p:pic>
        <p:nvPicPr>
          <p:cNvPr id="13317" name="Picture 2" descr="44b_6-d_Cooling_05"/>
          <p:cNvPicPr>
            <a:picLocks noChangeAspect="1" noChangeArrowheads="1"/>
          </p:cNvPicPr>
          <p:nvPr/>
        </p:nvPicPr>
        <p:blipFill>
          <a:blip r:embed="rId3"/>
          <a:srcRect t="16487" b="47726"/>
          <a:stretch>
            <a:fillRect/>
          </a:stretch>
        </p:blipFill>
        <p:spPr bwMode="auto">
          <a:xfrm>
            <a:off x="685800" y="1143000"/>
            <a:ext cx="8193088" cy="3792538"/>
          </a:xfrm>
          <a:prstGeom prst="rect">
            <a:avLst/>
          </a:prstGeom>
          <a:noFill/>
          <a:ln w="9525">
            <a:noFill/>
            <a:miter lim="800000"/>
            <a:headEnd/>
            <a:tailEnd/>
          </a:ln>
        </p:spPr>
      </p:pic>
      <p:sp>
        <p:nvSpPr>
          <p:cNvPr id="13318" name="Text Box 3"/>
          <p:cNvSpPr txBox="1">
            <a:spLocks noChangeArrowheads="1"/>
          </p:cNvSpPr>
          <p:nvPr/>
        </p:nvSpPr>
        <p:spPr bwMode="auto">
          <a:xfrm>
            <a:off x="838200" y="5105400"/>
            <a:ext cx="7924800" cy="1062038"/>
          </a:xfrm>
          <a:prstGeom prst="rect">
            <a:avLst/>
          </a:prstGeom>
          <a:noFill/>
          <a:ln w="9525">
            <a:noFill/>
            <a:miter lim="800000"/>
            <a:headEnd/>
            <a:tailEnd/>
          </a:ln>
        </p:spPr>
        <p:txBody>
          <a:bodyPr>
            <a:spAutoFit/>
          </a:bodyPr>
          <a:lstStyle/>
          <a:p>
            <a:pPr algn="l">
              <a:spcBef>
                <a:spcPct val="50000"/>
              </a:spcBef>
            </a:pPr>
            <a:r>
              <a:rPr lang="en-US">
                <a:solidFill>
                  <a:srgbClr val="FFFF00"/>
                </a:solidFill>
                <a:latin typeface="Palatino Linotype" pitchFamily="18" charset="0"/>
              </a:rPr>
              <a:t>Ionization Cooling is only transverse.  To get 6D cooling, emittance exchange between transverse and longitudinal coordinates is needed.</a:t>
            </a:r>
          </a:p>
          <a:p>
            <a:pPr algn="l">
              <a:spcBef>
                <a:spcPct val="50000"/>
              </a:spcBef>
            </a:pPr>
            <a:r>
              <a:rPr lang="en-US">
                <a:solidFill>
                  <a:srgbClr val="FFFF00"/>
                </a:solidFill>
                <a:latin typeface="Palatino Linotype" pitchFamily="18" charset="0"/>
              </a:rPr>
              <a:t>THIS RH CONCEPTUAL PICTURE BE REALIZED?  A MANX GOAL!</a:t>
            </a:r>
          </a:p>
        </p:txBody>
      </p:sp>
      <p:sp>
        <p:nvSpPr>
          <p:cNvPr id="969732" name="Rectangle 4"/>
          <p:cNvSpPr>
            <a:spLocks noChangeArrowheads="1"/>
          </p:cNvSpPr>
          <p:nvPr/>
        </p:nvSpPr>
        <p:spPr bwMode="auto">
          <a:xfrm>
            <a:off x="1066800" y="0"/>
            <a:ext cx="7772400" cy="914400"/>
          </a:xfrm>
          <a:prstGeom prst="rect">
            <a:avLst/>
          </a:prstGeom>
          <a:noFill/>
          <a:ln w="9525">
            <a:noFill/>
            <a:miter lim="800000"/>
            <a:headEnd/>
            <a:tailEnd/>
          </a:ln>
          <a:effectLst/>
        </p:spPr>
        <p:txBody>
          <a:bodyPr anchor="ctr"/>
          <a:lstStyle/>
          <a:p>
            <a:pPr eaLnBrk="1" hangingPunct="1">
              <a:defRPr/>
            </a:pPr>
            <a:r>
              <a:rPr lang="en-US" sz="2800" dirty="0">
                <a:solidFill>
                  <a:srgbClr val="FFFF00"/>
                </a:solidFill>
                <a:effectLst>
                  <a:outerShdw blurRad="38100" dist="38100" dir="2700000" algn="tl">
                    <a:srgbClr val="000000"/>
                  </a:outerShdw>
                </a:effectLst>
                <a:latin typeface="Palatino Linotype" pitchFamily="18" charset="0"/>
              </a:rPr>
              <a:t>Wedges or Continuous Energy Absorber </a:t>
            </a:r>
            <a:br>
              <a:rPr lang="en-US" sz="2800" dirty="0">
                <a:solidFill>
                  <a:srgbClr val="FFFF00"/>
                </a:solidFill>
                <a:effectLst>
                  <a:outerShdw blurRad="38100" dist="38100" dir="2700000" algn="tl">
                    <a:srgbClr val="000000"/>
                  </a:outerShdw>
                </a:effectLst>
                <a:latin typeface="Palatino Linotype" pitchFamily="18" charset="0"/>
              </a:rPr>
            </a:br>
            <a:r>
              <a:rPr lang="en-US" sz="2800" dirty="0">
                <a:solidFill>
                  <a:srgbClr val="FFFF00"/>
                </a:solidFill>
                <a:effectLst>
                  <a:outerShdw blurRad="38100" dist="38100" dir="2700000" algn="tl">
                    <a:srgbClr val="000000"/>
                  </a:outerShdw>
                </a:effectLst>
                <a:latin typeface="Palatino Linotype" pitchFamily="18" charset="0"/>
              </a:rPr>
              <a:t>for Emittance Exchange and 6d Cooling</a:t>
            </a:r>
          </a:p>
        </p:txBody>
      </p:sp>
      <p:grpSp>
        <p:nvGrpSpPr>
          <p:cNvPr id="13320" name="Group 5"/>
          <p:cNvGrpSpPr>
            <a:grpSpLocks/>
          </p:cNvGrpSpPr>
          <p:nvPr/>
        </p:nvGrpSpPr>
        <p:grpSpPr bwMode="auto">
          <a:xfrm>
            <a:off x="0" y="0"/>
            <a:ext cx="1905000" cy="838200"/>
            <a:chOff x="3840" y="3216"/>
            <a:chExt cx="1440" cy="624"/>
          </a:xfrm>
        </p:grpSpPr>
        <p:grpSp>
          <p:nvGrpSpPr>
            <p:cNvPr id="13321" name="Group 6"/>
            <p:cNvGrpSpPr>
              <a:grpSpLocks/>
            </p:cNvGrpSpPr>
            <p:nvPr/>
          </p:nvGrpSpPr>
          <p:grpSpPr bwMode="auto">
            <a:xfrm>
              <a:off x="3840" y="3216"/>
              <a:ext cx="336" cy="624"/>
              <a:chOff x="1152" y="288"/>
              <a:chExt cx="960" cy="1872"/>
            </a:xfrm>
          </p:grpSpPr>
          <p:sp>
            <p:nvSpPr>
              <p:cNvPr id="13323" name="Oval 7"/>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3324" name="Oval 8"/>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3325" name="Rectangle 9"/>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3326" name="WordArt 10"/>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3322" name="Text Box 11"/>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quarter" idx="10"/>
          </p:nvPr>
        </p:nvSpPr>
        <p:spPr/>
        <p:txBody>
          <a:bodyPr/>
          <a:lstStyle/>
          <a:p>
            <a:pPr>
              <a:defRPr/>
            </a:pPr>
            <a:r>
              <a:rPr lang="en-US" smtClean="0"/>
              <a:t>Rol - Feb. 3, 2009</a:t>
            </a:r>
            <a:endParaRPr lang="en-US"/>
          </a:p>
        </p:txBody>
      </p:sp>
      <p:sp>
        <p:nvSpPr>
          <p:cNvPr id="14" name="Footer Placeholder 4"/>
          <p:cNvSpPr>
            <a:spLocks noGrp="1"/>
          </p:cNvSpPr>
          <p:nvPr>
            <p:ph type="ftr" sz="quarter" idx="11"/>
          </p:nvPr>
        </p:nvSpPr>
        <p:spPr/>
        <p:txBody>
          <a:bodyPr/>
          <a:lstStyle/>
          <a:p>
            <a:pPr>
              <a:defRPr/>
            </a:pPr>
            <a:r>
              <a:rPr lang="en-US"/>
              <a:t>AAC Meeting</a:t>
            </a:r>
          </a:p>
        </p:txBody>
      </p:sp>
      <p:sp>
        <p:nvSpPr>
          <p:cNvPr id="15" name="Slide Number Placeholder 5"/>
          <p:cNvSpPr>
            <a:spLocks noGrp="1"/>
          </p:cNvSpPr>
          <p:nvPr>
            <p:ph type="sldNum" sz="quarter" idx="12"/>
          </p:nvPr>
        </p:nvSpPr>
        <p:spPr/>
        <p:txBody>
          <a:bodyPr/>
          <a:lstStyle/>
          <a:p>
            <a:pPr>
              <a:defRPr/>
            </a:pPr>
            <a:fld id="{8BC7B91C-23B9-4694-950C-5E69BF9CB705}" type="slidenum">
              <a:rPr lang="en-US"/>
              <a:pPr>
                <a:defRPr/>
              </a:pPr>
              <a:t>9</a:t>
            </a:fld>
            <a:endParaRPr lang="en-US"/>
          </a:p>
        </p:txBody>
      </p:sp>
      <p:sp>
        <p:nvSpPr>
          <p:cNvPr id="902146" name="Rectangle 2"/>
          <p:cNvSpPr>
            <a:spLocks noGrp="1" noChangeArrowheads="1"/>
          </p:cNvSpPr>
          <p:nvPr>
            <p:ph type="title"/>
          </p:nvPr>
        </p:nvSpPr>
        <p:spPr>
          <a:xfrm>
            <a:off x="457200" y="533400"/>
            <a:ext cx="8229600" cy="1139825"/>
          </a:xfrm>
        </p:spPr>
        <p:txBody>
          <a:bodyPr/>
          <a:lstStyle/>
          <a:p>
            <a:pPr eaLnBrk="1" hangingPunct="1">
              <a:defRPr/>
            </a:pPr>
            <a:r>
              <a:rPr lang="en-US" sz="2800" b="1" smtClean="0">
                <a:solidFill>
                  <a:srgbClr val="FFFF00"/>
                </a:solidFill>
                <a:latin typeface="Verdana" pitchFamily="34" charset="0"/>
              </a:rPr>
              <a:t>Helical Cooling Channel </a:t>
            </a:r>
            <a:br>
              <a:rPr lang="en-US" sz="2800" b="1" smtClean="0">
                <a:solidFill>
                  <a:srgbClr val="FFFF00"/>
                </a:solidFill>
                <a:latin typeface="Verdana" pitchFamily="34" charset="0"/>
              </a:rPr>
            </a:br>
            <a:endParaRPr lang="en-US" sz="2800" smtClean="0">
              <a:solidFill>
                <a:srgbClr val="FFFF00"/>
              </a:solidFill>
              <a:latin typeface="Verdana" pitchFamily="34" charset="0"/>
            </a:endParaRPr>
          </a:p>
        </p:txBody>
      </p:sp>
      <p:sp>
        <p:nvSpPr>
          <p:cNvPr id="902147" name="Rectangle 3"/>
          <p:cNvSpPr>
            <a:spLocks noGrp="1" noChangeArrowheads="1"/>
          </p:cNvSpPr>
          <p:nvPr>
            <p:ph type="body" idx="1"/>
          </p:nvPr>
        </p:nvSpPr>
        <p:spPr>
          <a:xfrm>
            <a:off x="228600" y="1600200"/>
            <a:ext cx="8915400" cy="1676400"/>
          </a:xfrm>
        </p:spPr>
        <p:txBody>
          <a:bodyPr/>
          <a:lstStyle/>
          <a:p>
            <a:pPr eaLnBrk="1" hangingPunct="1">
              <a:lnSpc>
                <a:spcPct val="80000"/>
              </a:lnSpc>
              <a:buFont typeface="Wingdings" pitchFamily="2" charset="2"/>
              <a:buNone/>
              <a:defRPr/>
            </a:pPr>
            <a:r>
              <a:rPr lang="en-US" sz="2000" smtClean="0">
                <a:solidFill>
                  <a:srgbClr val="FFFF00"/>
                </a:solidFill>
                <a:latin typeface="Arial" charset="0"/>
              </a:rPr>
              <a:t>Continuous, homogeneous energy absorber for longitudinal cooling</a:t>
            </a:r>
          </a:p>
          <a:p>
            <a:pPr eaLnBrk="1" hangingPunct="1">
              <a:lnSpc>
                <a:spcPct val="80000"/>
              </a:lnSpc>
              <a:buFont typeface="Wingdings" pitchFamily="2" charset="2"/>
              <a:buNone/>
              <a:defRPr/>
            </a:pPr>
            <a:r>
              <a:rPr lang="en-US" sz="2000" smtClean="0">
                <a:solidFill>
                  <a:srgbClr val="FFFF00"/>
                </a:solidFill>
                <a:latin typeface="Arial" charset="0"/>
              </a:rPr>
              <a:t>Helical Dipole magnet component for dispersion </a:t>
            </a:r>
          </a:p>
          <a:p>
            <a:pPr eaLnBrk="1" hangingPunct="1">
              <a:lnSpc>
                <a:spcPct val="80000"/>
              </a:lnSpc>
              <a:buFont typeface="Wingdings" pitchFamily="2" charset="2"/>
              <a:buNone/>
              <a:defRPr/>
            </a:pPr>
            <a:r>
              <a:rPr lang="en-US" sz="2000" smtClean="0">
                <a:solidFill>
                  <a:srgbClr val="FFFF00"/>
                </a:solidFill>
                <a:latin typeface="Arial" charset="0"/>
              </a:rPr>
              <a:t>Solenoidal component for focusing</a:t>
            </a:r>
          </a:p>
          <a:p>
            <a:pPr eaLnBrk="1" hangingPunct="1">
              <a:lnSpc>
                <a:spcPct val="80000"/>
              </a:lnSpc>
              <a:buFont typeface="Wingdings" pitchFamily="2" charset="2"/>
              <a:buNone/>
              <a:defRPr/>
            </a:pPr>
            <a:r>
              <a:rPr lang="en-US" sz="2000" smtClean="0">
                <a:solidFill>
                  <a:srgbClr val="FFFF00"/>
                </a:solidFill>
                <a:latin typeface="Arial" charset="0"/>
              </a:rPr>
              <a:t>Helical Quadrupole for stability and increased acceptance</a:t>
            </a:r>
          </a:p>
          <a:p>
            <a:pPr eaLnBrk="1" hangingPunct="1">
              <a:lnSpc>
                <a:spcPct val="80000"/>
              </a:lnSpc>
              <a:buFont typeface="Wingdings" pitchFamily="2" charset="2"/>
              <a:buNone/>
              <a:defRPr/>
            </a:pPr>
            <a:endParaRPr lang="en-US" sz="2000" smtClean="0">
              <a:solidFill>
                <a:srgbClr val="FFFF00"/>
              </a:solidFill>
              <a:latin typeface="Arial" charset="0"/>
            </a:endParaRPr>
          </a:p>
        </p:txBody>
      </p:sp>
      <p:pic>
        <p:nvPicPr>
          <p:cNvPr id="14343" name="Picture 4" descr="Outer Coil before Fill 001"/>
          <p:cNvPicPr>
            <a:picLocks noChangeAspect="1" noChangeArrowheads="1"/>
          </p:cNvPicPr>
          <p:nvPr/>
        </p:nvPicPr>
        <p:blipFill>
          <a:blip r:embed="rId3"/>
          <a:srcRect b="4433"/>
          <a:stretch>
            <a:fillRect/>
          </a:stretch>
        </p:blipFill>
        <p:spPr bwMode="auto">
          <a:xfrm>
            <a:off x="838200" y="3352800"/>
            <a:ext cx="7696200" cy="2632075"/>
          </a:xfrm>
          <a:prstGeom prst="rect">
            <a:avLst/>
          </a:prstGeom>
          <a:noFill/>
          <a:ln w="9525">
            <a:noFill/>
            <a:miter lim="800000"/>
            <a:headEnd/>
            <a:tailEnd/>
          </a:ln>
        </p:spPr>
      </p:pic>
      <p:sp>
        <p:nvSpPr>
          <p:cNvPr id="14344" name="Text Box 5"/>
          <p:cNvSpPr txBox="1">
            <a:spLocks noChangeArrowheads="1"/>
          </p:cNvSpPr>
          <p:nvPr/>
        </p:nvSpPr>
        <p:spPr bwMode="auto">
          <a:xfrm>
            <a:off x="914400" y="5943600"/>
            <a:ext cx="7620000" cy="369332"/>
          </a:xfrm>
          <a:prstGeom prst="rect">
            <a:avLst/>
          </a:prstGeom>
          <a:noFill/>
          <a:ln w="9525">
            <a:noFill/>
            <a:miter lim="800000"/>
            <a:headEnd/>
            <a:tailEnd/>
          </a:ln>
        </p:spPr>
        <p:txBody>
          <a:bodyPr wrap="square">
            <a:spAutoFit/>
          </a:bodyPr>
          <a:lstStyle/>
          <a:p>
            <a:pPr algn="l">
              <a:spcBef>
                <a:spcPct val="50000"/>
              </a:spcBef>
            </a:pPr>
            <a:r>
              <a:rPr lang="en-US" dirty="0">
                <a:solidFill>
                  <a:srgbClr val="FFFF00"/>
                </a:solidFill>
                <a:latin typeface="Verdana" pitchFamily="34" charset="0"/>
              </a:rPr>
              <a:t>BNL Helical Dipole </a:t>
            </a:r>
            <a:r>
              <a:rPr lang="en-US" dirty="0" smtClean="0">
                <a:solidFill>
                  <a:srgbClr val="FFFF00"/>
                </a:solidFill>
                <a:latin typeface="Verdana" pitchFamily="34" charset="0"/>
              </a:rPr>
              <a:t>Siberian Snake magnet </a:t>
            </a:r>
            <a:r>
              <a:rPr lang="en-US" dirty="0">
                <a:solidFill>
                  <a:srgbClr val="FFFF00"/>
                </a:solidFill>
                <a:latin typeface="Verdana" pitchFamily="34" charset="0"/>
              </a:rPr>
              <a:t>for AGS spin control</a:t>
            </a:r>
          </a:p>
        </p:txBody>
      </p:sp>
      <p:grpSp>
        <p:nvGrpSpPr>
          <p:cNvPr id="14345" name="Group 6"/>
          <p:cNvGrpSpPr>
            <a:grpSpLocks/>
          </p:cNvGrpSpPr>
          <p:nvPr/>
        </p:nvGrpSpPr>
        <p:grpSpPr bwMode="auto">
          <a:xfrm>
            <a:off x="0" y="0"/>
            <a:ext cx="1905000" cy="838200"/>
            <a:chOff x="3840" y="3216"/>
            <a:chExt cx="1440" cy="624"/>
          </a:xfrm>
        </p:grpSpPr>
        <p:grpSp>
          <p:nvGrpSpPr>
            <p:cNvPr id="14346" name="Group 7"/>
            <p:cNvGrpSpPr>
              <a:grpSpLocks/>
            </p:cNvGrpSpPr>
            <p:nvPr/>
          </p:nvGrpSpPr>
          <p:grpSpPr bwMode="auto">
            <a:xfrm>
              <a:off x="3840" y="3216"/>
              <a:ext cx="336" cy="624"/>
              <a:chOff x="1152" y="288"/>
              <a:chExt cx="960" cy="1872"/>
            </a:xfrm>
          </p:grpSpPr>
          <p:sp>
            <p:nvSpPr>
              <p:cNvPr id="14348" name="Oval 8"/>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4349" name="Oval 9"/>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4350" name="Rectangle 10"/>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4351" name="WordArt 11"/>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4347" name="Text Box 12"/>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51561</TotalTime>
  <Words>2006</Words>
  <Application>Microsoft PowerPoint</Application>
  <PresentationFormat>On-screen Show (4:3)</PresentationFormat>
  <Paragraphs>453</Paragraphs>
  <Slides>27</Slides>
  <Notes>27</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27</vt:i4>
      </vt:variant>
    </vt:vector>
  </HeadingPairs>
  <TitlesOfParts>
    <vt:vector size="34" baseType="lpstr">
      <vt:lpstr>Globe</vt:lpstr>
      <vt:lpstr>1_Default Design</vt:lpstr>
      <vt:lpstr>Office Theme</vt:lpstr>
      <vt:lpstr>Picture</vt:lpstr>
      <vt:lpstr>Equation</vt:lpstr>
      <vt:lpstr>Microsoft Word Picture</vt:lpstr>
      <vt:lpstr>MathType 6.0 Equation</vt:lpstr>
      <vt:lpstr>Slide 1</vt:lpstr>
      <vt:lpstr>Ultimate Goal: High-Energy High-Luminosity Muon Colliders</vt:lpstr>
      <vt:lpstr>LEMC Scenario</vt:lpstr>
      <vt:lpstr>Simulation study of HCC for  Muon Collider (MC)</vt:lpstr>
      <vt:lpstr>          Muons, Inc. Project History </vt:lpstr>
      <vt:lpstr>Slide 6</vt:lpstr>
      <vt:lpstr>Transverse Emittance IC</vt:lpstr>
      <vt:lpstr>Slide 8</vt:lpstr>
      <vt:lpstr>Helical Cooling Channel  </vt:lpstr>
      <vt:lpstr>Two Different Designs of Helical Cooling Magnet</vt:lpstr>
      <vt:lpstr>6-Dimensional Cooling in a Continuous Absorber  </vt:lpstr>
      <vt:lpstr>Particle Motion in a Helical Magnet</vt:lpstr>
      <vt:lpstr>Some Important Relationships</vt:lpstr>
      <vt:lpstr>HCC Virtues</vt:lpstr>
      <vt:lpstr>Slide 15</vt:lpstr>
      <vt:lpstr>Slide 16</vt:lpstr>
      <vt:lpstr>HCC Magnets using HTS</vt:lpstr>
      <vt:lpstr>many new ideas under development: </vt:lpstr>
      <vt:lpstr> MANX, A 6D MUON BEAM COOLING EXPERIMENT  </vt:lpstr>
      <vt:lpstr>Overview of MANX channel</vt:lpstr>
      <vt:lpstr>HS for Cooling Demonstration Experiment</vt:lpstr>
      <vt:lpstr>HCC Magnets for MANX</vt:lpstr>
      <vt:lpstr>Simpler Option without  Matching Sections</vt:lpstr>
      <vt:lpstr>Summary: MANX</vt:lpstr>
      <vt:lpstr>Slide 25</vt:lpstr>
      <vt:lpstr>Slide 26</vt:lpstr>
      <vt:lpstr>Slide 27</vt:lpstr>
    </vt:vector>
  </TitlesOfParts>
  <Company>Muons,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9/07/05</dc:title>
  <dc:subject>Muons, Inc. SBIR/STTR Projects</dc:subject>
  <dc:creator>Rolland Johnson</dc:creator>
  <cp:lastModifiedBy>Rolland Johnson</cp:lastModifiedBy>
  <cp:revision>436</cp:revision>
  <cp:lastPrinted>2005-05-12T16:13:12Z</cp:lastPrinted>
  <dcterms:created xsi:type="dcterms:W3CDTF">2002-01-07T16:40:25Z</dcterms:created>
  <dcterms:modified xsi:type="dcterms:W3CDTF">2009-02-02T13:09:25Z</dcterms:modified>
</cp:coreProperties>
</file>